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6858000" cy="9906000" type="A4"/>
  <p:notesSz cx="7099300" cy="102346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clrMode="gray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EAEA"/>
    <a:srgbClr val="C0C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/>
    <p:restoredTop sz="94660"/>
  </p:normalViewPr>
  <p:slideViewPr>
    <p:cSldViewPr snapToGrid="0">
      <p:cViewPr>
        <p:scale>
          <a:sx n="71" d="100"/>
          <a:sy n="71" d="100"/>
        </p:scale>
        <p:origin x="-2418" y="-54"/>
      </p:cViewPr>
      <p:guideLst>
        <p:guide orient="horz" pos="4608"/>
        <p:guide pos="19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58" d="100"/>
          <a:sy n="58" d="100"/>
        </p:scale>
        <p:origin x="-1584" y="-72"/>
      </p:cViewPr>
      <p:guideLst>
        <p:guide orient="horz" pos="3223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05" tIns="47702" rIns="95405" bIns="47702" numCol="1" anchor="t" anchorCtr="0" compatLnSpc="1">
            <a:prstTxWarp prst="textNoShape">
              <a:avLst/>
            </a:prstTxWarp>
          </a:bodyPr>
          <a:lstStyle>
            <a:lvl1pPr defTabSz="956012">
              <a:defRPr sz="1300">
                <a:latin typeface="Times New Roman" pitchFamily="18" charset="0"/>
                <a:ea typeface="ＭＳ Ｐゴシック" pitchFamily="50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099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726" y="0"/>
            <a:ext cx="3076575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05" tIns="47702" rIns="95405" bIns="47702" numCol="1" anchor="t" anchorCtr="0" compatLnSpc="1">
            <a:prstTxWarp prst="textNoShape">
              <a:avLst/>
            </a:prstTxWarp>
          </a:bodyPr>
          <a:lstStyle>
            <a:lvl1pPr algn="r" defTabSz="956012">
              <a:defRPr sz="1300">
                <a:latin typeface="Times New Roman" pitchFamily="18" charset="0"/>
                <a:ea typeface="ＭＳ Ｐゴシック" pitchFamily="50" charset="-128"/>
                <a:cs typeface="+mn-cs"/>
              </a:defRPr>
            </a:lvl1pPr>
          </a:lstStyle>
          <a:p>
            <a:pPr>
              <a:defRPr/>
            </a:pPr>
            <a:r>
              <a:rPr lang="en-US" altLang="ja-JP"/>
              <a:t>2013/08</a:t>
            </a:r>
          </a:p>
        </p:txBody>
      </p:sp>
      <p:sp>
        <p:nvSpPr>
          <p:cNvPr id="4100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0264"/>
            <a:ext cx="3076575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05" tIns="47702" rIns="95405" bIns="47702" numCol="1" anchor="b" anchorCtr="0" compatLnSpc="1">
            <a:prstTxWarp prst="textNoShape">
              <a:avLst/>
            </a:prstTxWarp>
          </a:bodyPr>
          <a:lstStyle>
            <a:lvl1pPr defTabSz="956012">
              <a:defRPr sz="1300">
                <a:latin typeface="Times New Roman" pitchFamily="18" charset="0"/>
                <a:ea typeface="ＭＳ Ｐゴシック" pitchFamily="50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1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6" y="9720264"/>
            <a:ext cx="3076575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05" tIns="47702" rIns="95405" bIns="47702" numCol="1" anchor="b" anchorCtr="0" compatLnSpc="1">
            <a:prstTxWarp prst="textNoShape">
              <a:avLst/>
            </a:prstTxWarp>
          </a:bodyPr>
          <a:lstStyle>
            <a:lvl1pPr algn="r" defTabSz="955577">
              <a:defRPr sz="1300" smtClean="0"/>
            </a:lvl1pPr>
          </a:lstStyle>
          <a:p>
            <a:pPr>
              <a:defRPr/>
            </a:pPr>
            <a:fld id="{9E7B3BBC-6559-4F93-ADE1-1F84A91A115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80420257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05" tIns="47702" rIns="95405" bIns="47702" numCol="1" anchor="t" anchorCtr="0" compatLnSpc="1">
            <a:prstTxWarp prst="textNoShape">
              <a:avLst/>
            </a:prstTxWarp>
          </a:bodyPr>
          <a:lstStyle>
            <a:lvl1pPr defTabSz="956012">
              <a:defRPr sz="1300">
                <a:latin typeface="Times New Roman" pitchFamily="18" charset="0"/>
                <a:ea typeface="ＭＳ Ｐゴシック" pitchFamily="50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6" y="0"/>
            <a:ext cx="3076575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05" tIns="47702" rIns="95405" bIns="47702" numCol="1" anchor="t" anchorCtr="0" compatLnSpc="1">
            <a:prstTxWarp prst="textNoShape">
              <a:avLst/>
            </a:prstTxWarp>
          </a:bodyPr>
          <a:lstStyle>
            <a:lvl1pPr algn="r" defTabSz="956012">
              <a:defRPr sz="1300">
                <a:latin typeface="Times New Roman" pitchFamily="18" charset="0"/>
                <a:ea typeface="ＭＳ Ｐゴシック" pitchFamily="50" charset="-128"/>
                <a:cs typeface="+mn-cs"/>
              </a:defRPr>
            </a:lvl1pPr>
          </a:lstStyle>
          <a:p>
            <a:pPr>
              <a:defRPr/>
            </a:pPr>
            <a:r>
              <a:rPr lang="en-US" altLang="ja-JP"/>
              <a:t>2013/08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220913" y="768350"/>
            <a:ext cx="2659062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7738" y="4862513"/>
            <a:ext cx="5203825" cy="460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05" tIns="47702" rIns="95405" bIns="4770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0264"/>
            <a:ext cx="3076575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05" tIns="47702" rIns="95405" bIns="47702" numCol="1" anchor="b" anchorCtr="0" compatLnSpc="1">
            <a:prstTxWarp prst="textNoShape">
              <a:avLst/>
            </a:prstTxWarp>
          </a:bodyPr>
          <a:lstStyle>
            <a:lvl1pPr defTabSz="956012">
              <a:defRPr sz="1300">
                <a:latin typeface="Times New Roman" pitchFamily="18" charset="0"/>
                <a:ea typeface="ＭＳ Ｐゴシック" pitchFamily="50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6" y="9720264"/>
            <a:ext cx="3076575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05" tIns="47702" rIns="95405" bIns="47702" numCol="1" anchor="b" anchorCtr="0" compatLnSpc="1">
            <a:prstTxWarp prst="textNoShape">
              <a:avLst/>
            </a:prstTxWarp>
          </a:bodyPr>
          <a:lstStyle>
            <a:lvl1pPr algn="r" defTabSz="955577">
              <a:defRPr sz="1300" smtClean="0"/>
            </a:lvl1pPr>
          </a:lstStyle>
          <a:p>
            <a:pPr>
              <a:defRPr/>
            </a:pPr>
            <a:fld id="{30B79A9C-6D68-4C5C-9BB1-1D918DF482B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50284229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ＭＳ Ｐ明朝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ＭＳ Ｐ明朝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ＭＳ Ｐ明朝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ＭＳ Ｐ明朝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ＭＳ Ｐ明朝" charset="0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スライド イメージ プレースホルダー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5" name="ノート プレースホルダー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 smtClean="0"/>
          </a:p>
        </p:txBody>
      </p:sp>
      <p:sp>
        <p:nvSpPr>
          <p:cNvPr id="3076" name="スライド番号プレースホルダー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5577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875" indent="-285722" defTabSz="955577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2884" indent="-228577" defTabSz="955577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039" indent="-228577" defTabSz="955577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193" indent="-228577" defTabSz="955577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346" indent="-228577" defTabSz="955577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500" indent="-228577" defTabSz="955577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8653" indent="-228577" defTabSz="955577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5807" indent="-228577" defTabSz="955577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/>
            <a:fld id="{C18BA596-C907-43EF-AF2D-E86435ADAA43}" type="slidenum">
              <a:rPr lang="en-US" altLang="ja-JP" sz="1300"/>
              <a:pPr eaLnBrk="1" hangingPunct="1"/>
              <a:t>1</a:t>
            </a:fld>
            <a:endParaRPr lang="en-US" altLang="ja-JP" sz="1300"/>
          </a:p>
        </p:txBody>
      </p:sp>
      <p:sp>
        <p:nvSpPr>
          <p:cNvPr id="3077" name="日付プレースホルダー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5577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875" indent="-285722" defTabSz="955577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2884" indent="-228577" defTabSz="955577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039" indent="-228577" defTabSz="955577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193" indent="-228577" defTabSz="955577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346" indent="-228577" defTabSz="955577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500" indent="-228577" defTabSz="955577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8653" indent="-228577" defTabSz="955577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5807" indent="-228577" defTabSz="955577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/>
            <a:r>
              <a:rPr lang="en-US" altLang="ja-JP" sz="1300"/>
              <a:t>2013/08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6575"/>
            <a:ext cx="5829300" cy="2124075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2063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5907786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875"/>
            <a:ext cx="6172200" cy="1651000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42900" y="2311400"/>
            <a:ext cx="6172200" cy="65373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2755018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96875"/>
            <a:ext cx="1543050" cy="8451850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42900" y="396875"/>
            <a:ext cx="4476750" cy="845185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3212647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875"/>
            <a:ext cx="6172200" cy="1651000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42900" y="2311400"/>
            <a:ext cx="6172200" cy="65373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965423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338" y="6365875"/>
            <a:ext cx="5829300" cy="1966913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41338" y="4198938"/>
            <a:ext cx="5829300" cy="216693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40412807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875"/>
            <a:ext cx="6172200" cy="1651000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42900" y="2311400"/>
            <a:ext cx="3009900" cy="65373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505200" y="2311400"/>
            <a:ext cx="3009900" cy="65373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384121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875"/>
            <a:ext cx="6172200" cy="1651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217738"/>
            <a:ext cx="3030538" cy="92392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2900" y="3141663"/>
            <a:ext cx="3030538" cy="5707062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484563" y="2217738"/>
            <a:ext cx="3030537" cy="92392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484563" y="3141663"/>
            <a:ext cx="3030537" cy="5707062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2112654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875"/>
            <a:ext cx="6172200" cy="1651000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3162740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643148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3700"/>
            <a:ext cx="2255838" cy="1679575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681288" y="393700"/>
            <a:ext cx="3833812" cy="84550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42900" y="2073275"/>
            <a:ext cx="2255838" cy="67754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001885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613" y="6934200"/>
            <a:ext cx="4114800" cy="8191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344613" y="885825"/>
            <a:ext cx="4114800" cy="5943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344613" y="7753350"/>
            <a:ext cx="4114800" cy="11620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4773195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" name="Text Box 466"/>
          <p:cNvSpPr txBox="1">
            <a:spLocks noChangeArrowheads="1"/>
          </p:cNvSpPr>
          <p:nvPr/>
        </p:nvSpPr>
        <p:spPr bwMode="auto">
          <a:xfrm>
            <a:off x="6918325" y="1773238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61" name="Line 669"/>
          <p:cNvSpPr>
            <a:spLocks noChangeShapeType="1"/>
          </p:cNvSpPr>
          <p:nvPr/>
        </p:nvSpPr>
        <p:spPr bwMode="auto">
          <a:xfrm>
            <a:off x="86519" y="8350250"/>
            <a:ext cx="6858000" cy="476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62" name="Rectangle 789"/>
          <p:cNvSpPr>
            <a:spLocks noChangeArrowheads="1"/>
          </p:cNvSpPr>
          <p:nvPr/>
        </p:nvSpPr>
        <p:spPr bwMode="auto">
          <a:xfrm>
            <a:off x="-5251450" y="4316413"/>
            <a:ext cx="3352800" cy="403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grpSp>
        <p:nvGrpSpPr>
          <p:cNvPr id="1063" name="Group 922"/>
          <p:cNvGrpSpPr>
            <a:grpSpLocks/>
          </p:cNvGrpSpPr>
          <p:nvPr/>
        </p:nvGrpSpPr>
        <p:grpSpPr bwMode="auto">
          <a:xfrm>
            <a:off x="3660277" y="5173563"/>
            <a:ext cx="419100" cy="295275"/>
            <a:chOff x="2160" y="2064"/>
            <a:chExt cx="384" cy="288"/>
          </a:xfrm>
        </p:grpSpPr>
        <p:sp>
          <p:nvSpPr>
            <p:cNvPr id="1094" name="Rectangle 923"/>
            <p:cNvSpPr>
              <a:spLocks noChangeArrowheads="1"/>
            </p:cNvSpPr>
            <p:nvPr/>
          </p:nvSpPr>
          <p:spPr bwMode="auto">
            <a:xfrm>
              <a:off x="2160" y="2064"/>
              <a:ext cx="38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 anchor="ctr"/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095" name="Rectangle 924"/>
            <p:cNvSpPr>
              <a:spLocks noChangeArrowheads="1"/>
            </p:cNvSpPr>
            <p:nvPr/>
          </p:nvSpPr>
          <p:spPr bwMode="auto">
            <a:xfrm>
              <a:off x="2304" y="2112"/>
              <a:ext cx="90" cy="10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/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096" name="Rectangle 925"/>
            <p:cNvSpPr>
              <a:spLocks noChangeArrowheads="1"/>
            </p:cNvSpPr>
            <p:nvPr/>
          </p:nvSpPr>
          <p:spPr bwMode="auto">
            <a:xfrm>
              <a:off x="2238" y="2160"/>
              <a:ext cx="108" cy="108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/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</p:grpSp>
      <p:sp>
        <p:nvSpPr>
          <p:cNvPr id="1064" name="Rectangle 927"/>
          <p:cNvSpPr>
            <a:spLocks noChangeArrowheads="1"/>
          </p:cNvSpPr>
          <p:nvPr/>
        </p:nvSpPr>
        <p:spPr bwMode="auto">
          <a:xfrm>
            <a:off x="3875275" y="5142307"/>
            <a:ext cx="762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algn="ctr" eaLnBrk="1" hangingPunct="1"/>
            <a:r>
              <a:rPr lang="en-US" altLang="ja-JP" sz="1100" b="1" dirty="0"/>
              <a:t>  </a:t>
            </a:r>
            <a:r>
              <a:rPr lang="ja-JP" altLang="en-US" sz="1100" b="1" dirty="0"/>
              <a:t>会　場</a:t>
            </a:r>
          </a:p>
        </p:txBody>
      </p:sp>
      <p:sp>
        <p:nvSpPr>
          <p:cNvPr id="5" name="Rectangle 931"/>
          <p:cNvSpPr>
            <a:spLocks noChangeArrowheads="1"/>
          </p:cNvSpPr>
          <p:nvPr/>
        </p:nvSpPr>
        <p:spPr bwMode="auto">
          <a:xfrm>
            <a:off x="4088110" y="5975305"/>
            <a:ext cx="2589212" cy="1054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ja-JP" altLang="en-US" sz="1400" dirty="0">
                <a:solidFill>
                  <a:srgbClr val="000000"/>
                </a:solidFill>
                <a:latin typeface="+mj-ea"/>
                <a:ea typeface="+mj-ea"/>
                <a:cs typeface="ＭＳ Ｐゴシック" charset="0"/>
              </a:rPr>
              <a:t>お一人　</a:t>
            </a:r>
            <a:r>
              <a:rPr lang="ja-JP" altLang="en-US" sz="1400" b="1" dirty="0" smtClean="0">
                <a:solidFill>
                  <a:srgbClr val="000000"/>
                </a:solidFill>
                <a:latin typeface="+mj-ea"/>
                <a:ea typeface="+mj-ea"/>
                <a:cs typeface="ＭＳ Ｐゴシック" charset="0"/>
              </a:rPr>
              <a:t>１０，８００</a:t>
            </a:r>
            <a:r>
              <a:rPr lang="ja-JP" altLang="en-US" sz="1400" dirty="0">
                <a:solidFill>
                  <a:srgbClr val="000000"/>
                </a:solidFill>
                <a:latin typeface="+mj-ea"/>
                <a:ea typeface="+mj-ea"/>
                <a:cs typeface="ＭＳ Ｐゴシック" charset="0"/>
              </a:rPr>
              <a:t>　</a:t>
            </a:r>
            <a:r>
              <a:rPr lang="en-US" altLang="ja-JP" sz="1400" dirty="0">
                <a:solidFill>
                  <a:srgbClr val="000000"/>
                </a:solidFill>
                <a:latin typeface="+mj-ea"/>
                <a:ea typeface="+mj-ea"/>
                <a:cs typeface="ＭＳ Ｐゴシック" charset="0"/>
              </a:rPr>
              <a:t> </a:t>
            </a:r>
            <a:r>
              <a:rPr lang="ja-JP" altLang="en-US" sz="1400" b="1" dirty="0">
                <a:solidFill>
                  <a:srgbClr val="000000"/>
                </a:solidFill>
                <a:latin typeface="+mj-ea"/>
                <a:ea typeface="+mj-ea"/>
                <a:cs typeface="ＭＳ Ｐゴシック" charset="0"/>
              </a:rPr>
              <a:t>円 </a:t>
            </a:r>
            <a:r>
              <a:rPr lang="ja-JP" altLang="en-US" sz="1100" b="1" dirty="0">
                <a:solidFill>
                  <a:srgbClr val="000000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　</a:t>
            </a:r>
            <a:endParaRPr lang="en-US" altLang="ja-JP" sz="1100" b="1" dirty="0" smtClean="0">
              <a:solidFill>
                <a:srgbClr val="000000"/>
              </a:solidFill>
              <a:latin typeface="Times New Roman" charset="0"/>
              <a:ea typeface="ＭＳ Ｐゴシック" charset="0"/>
              <a:cs typeface="ＭＳ Ｐゴシック" charset="0"/>
            </a:endParaRPr>
          </a:p>
          <a:p>
            <a:pPr>
              <a:spcBef>
                <a:spcPct val="20000"/>
              </a:spcBef>
              <a:defRPr/>
            </a:pPr>
            <a:r>
              <a:rPr lang="ja-JP" altLang="en-US" sz="1100" b="1" dirty="0">
                <a:solidFill>
                  <a:srgbClr val="000000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　</a:t>
            </a:r>
            <a:r>
              <a:rPr lang="ja-JP" altLang="en-US" sz="1100" b="1" dirty="0" smtClean="0">
                <a:solidFill>
                  <a:srgbClr val="000000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　　　　　　　　　 </a:t>
            </a:r>
            <a:r>
              <a:rPr lang="ja-JP" altLang="en-US" sz="1100" b="1" dirty="0">
                <a:solidFill>
                  <a:srgbClr val="000000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（税込</a:t>
            </a:r>
            <a:r>
              <a:rPr lang="ja-JP" altLang="en-US" sz="1100" b="1" dirty="0" smtClean="0">
                <a:solidFill>
                  <a:srgbClr val="000000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）</a:t>
            </a:r>
            <a:endParaRPr lang="en-US" altLang="ja-JP" sz="1100" b="1" dirty="0" smtClean="0">
              <a:solidFill>
                <a:srgbClr val="000000"/>
              </a:solidFill>
              <a:latin typeface="Times New Roman" charset="0"/>
              <a:ea typeface="ＭＳ Ｐゴシック" charset="0"/>
              <a:cs typeface="ＭＳ Ｐゴシック" charset="0"/>
            </a:endParaRPr>
          </a:p>
          <a:p>
            <a:pPr>
              <a:spcBef>
                <a:spcPct val="20000"/>
              </a:spcBef>
              <a:defRPr/>
            </a:pPr>
            <a:r>
              <a:rPr lang="ja-JP" altLang="en-US" sz="1050" b="1" dirty="0">
                <a:solidFill>
                  <a:srgbClr val="000000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＊申し込み後、振込先をご連絡いたします。</a:t>
            </a:r>
          </a:p>
          <a:p>
            <a:pPr>
              <a:spcBef>
                <a:spcPct val="20000"/>
              </a:spcBef>
              <a:defRPr/>
            </a:pPr>
            <a:r>
              <a:rPr lang="en-US" altLang="ja-JP" sz="1050" b="1" dirty="0">
                <a:solidFill>
                  <a:srgbClr val="000000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/>
            </a:r>
            <a:br>
              <a:rPr lang="en-US" altLang="ja-JP" sz="1050" b="1" dirty="0">
                <a:solidFill>
                  <a:srgbClr val="000000"/>
                </a:solidFill>
                <a:latin typeface="Times New Roman" charset="0"/>
                <a:ea typeface="ＭＳ Ｐゴシック" charset="0"/>
                <a:cs typeface="ＭＳ Ｐゴシック" charset="0"/>
              </a:rPr>
            </a:br>
            <a:r>
              <a:rPr lang="ja-JP" altLang="en-US" sz="1000" dirty="0">
                <a:solidFill>
                  <a:srgbClr val="000000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　</a:t>
            </a:r>
          </a:p>
        </p:txBody>
      </p:sp>
      <p:grpSp>
        <p:nvGrpSpPr>
          <p:cNvPr id="1067" name="Group 935"/>
          <p:cNvGrpSpPr>
            <a:grpSpLocks/>
          </p:cNvGrpSpPr>
          <p:nvPr/>
        </p:nvGrpSpPr>
        <p:grpSpPr bwMode="auto">
          <a:xfrm>
            <a:off x="3691633" y="5743457"/>
            <a:ext cx="409575" cy="276225"/>
            <a:chOff x="2160" y="2064"/>
            <a:chExt cx="384" cy="288"/>
          </a:xfrm>
        </p:grpSpPr>
        <p:sp>
          <p:nvSpPr>
            <p:cNvPr id="1091" name="Rectangle 936"/>
            <p:cNvSpPr>
              <a:spLocks noChangeArrowheads="1"/>
            </p:cNvSpPr>
            <p:nvPr/>
          </p:nvSpPr>
          <p:spPr bwMode="auto">
            <a:xfrm>
              <a:off x="2160" y="2064"/>
              <a:ext cx="38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 anchor="ctr"/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" name="Rectangle 937"/>
            <p:cNvSpPr>
              <a:spLocks noChangeArrowheads="1"/>
            </p:cNvSpPr>
            <p:nvPr/>
          </p:nvSpPr>
          <p:spPr bwMode="auto">
            <a:xfrm>
              <a:off x="2304" y="2112"/>
              <a:ext cx="90" cy="10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/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093" name="Rectangle 938"/>
            <p:cNvSpPr>
              <a:spLocks noChangeArrowheads="1"/>
            </p:cNvSpPr>
            <p:nvPr/>
          </p:nvSpPr>
          <p:spPr bwMode="auto">
            <a:xfrm>
              <a:off x="2238" y="2160"/>
              <a:ext cx="108" cy="108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/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</p:grpSp>
      <p:sp>
        <p:nvSpPr>
          <p:cNvPr id="1068" name="Rectangle 939"/>
          <p:cNvSpPr>
            <a:spLocks noChangeArrowheads="1"/>
          </p:cNvSpPr>
          <p:nvPr/>
        </p:nvSpPr>
        <p:spPr bwMode="auto">
          <a:xfrm>
            <a:off x="4086225" y="6642283"/>
            <a:ext cx="781050" cy="26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algn="ctr" eaLnBrk="1" hangingPunct="1"/>
            <a:r>
              <a:rPr lang="en-US" altLang="ja-JP" sz="1400" b="1" dirty="0"/>
              <a:t>  </a:t>
            </a:r>
            <a:r>
              <a:rPr lang="ja-JP" altLang="en-US" sz="1100" b="1" dirty="0"/>
              <a:t>定  員</a:t>
            </a:r>
          </a:p>
        </p:txBody>
      </p:sp>
      <p:grpSp>
        <p:nvGrpSpPr>
          <p:cNvPr id="1069" name="Group 940"/>
          <p:cNvGrpSpPr>
            <a:grpSpLocks/>
          </p:cNvGrpSpPr>
          <p:nvPr/>
        </p:nvGrpSpPr>
        <p:grpSpPr bwMode="auto">
          <a:xfrm>
            <a:off x="3729732" y="6683558"/>
            <a:ext cx="409575" cy="276225"/>
            <a:chOff x="2160" y="2064"/>
            <a:chExt cx="384" cy="288"/>
          </a:xfrm>
        </p:grpSpPr>
        <p:sp>
          <p:nvSpPr>
            <p:cNvPr id="1088" name="Rectangle 941"/>
            <p:cNvSpPr>
              <a:spLocks noChangeArrowheads="1"/>
            </p:cNvSpPr>
            <p:nvPr/>
          </p:nvSpPr>
          <p:spPr bwMode="auto">
            <a:xfrm>
              <a:off x="2160" y="2064"/>
              <a:ext cx="38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 anchor="ctr"/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089" name="Rectangle 942"/>
            <p:cNvSpPr>
              <a:spLocks noChangeArrowheads="1"/>
            </p:cNvSpPr>
            <p:nvPr/>
          </p:nvSpPr>
          <p:spPr bwMode="auto">
            <a:xfrm>
              <a:off x="2304" y="2112"/>
              <a:ext cx="90" cy="10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/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090" name="Rectangle 943"/>
            <p:cNvSpPr>
              <a:spLocks noChangeArrowheads="1"/>
            </p:cNvSpPr>
            <p:nvPr/>
          </p:nvSpPr>
          <p:spPr bwMode="auto">
            <a:xfrm>
              <a:off x="2238" y="2160"/>
              <a:ext cx="108" cy="108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/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</p:grpSp>
      <p:sp>
        <p:nvSpPr>
          <p:cNvPr id="1070" name="Rectangle 944"/>
          <p:cNvSpPr>
            <a:spLocks noChangeArrowheads="1"/>
          </p:cNvSpPr>
          <p:nvPr/>
        </p:nvSpPr>
        <p:spPr bwMode="auto">
          <a:xfrm>
            <a:off x="5058128" y="6618604"/>
            <a:ext cx="1106487" cy="3530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20000"/>
              </a:spcBef>
            </a:pPr>
            <a:r>
              <a:rPr lang="en-US" altLang="ja-JP" sz="1200" b="1" dirty="0">
                <a:latin typeface="ＭＳ Ｐゴシック" pitchFamily="50" charset="-128"/>
              </a:rPr>
              <a:t> </a:t>
            </a:r>
            <a:r>
              <a:rPr lang="ja-JP" altLang="en-US" sz="1200" b="1" dirty="0">
                <a:latin typeface="ＭＳ Ｐゴシック" pitchFamily="50" charset="-128"/>
              </a:rPr>
              <a:t>　　　</a:t>
            </a:r>
            <a:r>
              <a:rPr lang="ja-JP" altLang="en-US" sz="1200" b="1" dirty="0" smtClean="0">
                <a:latin typeface="ＭＳ Ｐゴシック" pitchFamily="50" charset="-128"/>
              </a:rPr>
              <a:t>４０　</a:t>
            </a:r>
            <a:r>
              <a:rPr lang="en-US" altLang="ja-JP" sz="1400" b="1" dirty="0" smtClean="0">
                <a:latin typeface="ＭＳ Ｐゴシック" pitchFamily="50" charset="-128"/>
              </a:rPr>
              <a:t> </a:t>
            </a:r>
            <a:r>
              <a:rPr lang="ja-JP" altLang="en-US" sz="1400" b="1" dirty="0">
                <a:solidFill>
                  <a:srgbClr val="000000"/>
                </a:solidFill>
              </a:rPr>
              <a:t>名</a:t>
            </a:r>
            <a:endParaRPr lang="ja-JP" altLang="en-US" sz="1000" dirty="0">
              <a:solidFill>
                <a:srgbClr val="000000"/>
              </a:solidFill>
            </a:endParaRPr>
          </a:p>
        </p:txBody>
      </p:sp>
      <p:sp>
        <p:nvSpPr>
          <p:cNvPr id="1082" name="Rectangle 914"/>
          <p:cNvSpPr>
            <a:spLocks noChangeArrowheads="1"/>
          </p:cNvSpPr>
          <p:nvPr/>
        </p:nvSpPr>
        <p:spPr bwMode="auto">
          <a:xfrm>
            <a:off x="3979318" y="4491197"/>
            <a:ext cx="3123158" cy="82615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90000" tIns="46800" rIns="90000" bIns="46800" anchor="ctr"/>
          <a:lstStyle/>
          <a:p>
            <a:pPr>
              <a:defRPr/>
            </a:pPr>
            <a:r>
              <a:rPr lang="ja-JP" altLang="en-US" sz="1400" b="1" dirty="0">
                <a:latin typeface="Times New Roman" charset="0"/>
              </a:rPr>
              <a:t>平成</a:t>
            </a:r>
            <a:r>
              <a:rPr lang="en-US" altLang="ja-JP" sz="1600" b="1" dirty="0">
                <a:latin typeface="Times New Roman" charset="0"/>
              </a:rPr>
              <a:t>  </a:t>
            </a:r>
            <a:r>
              <a:rPr lang="en-US" altLang="ja-JP" sz="1600" b="1" dirty="0">
                <a:latin typeface="Times New Roman" charset="0"/>
              </a:rPr>
              <a:t>29</a:t>
            </a:r>
            <a:r>
              <a:rPr lang="ja-JP" altLang="en-US" sz="1400" b="1" dirty="0" smtClean="0">
                <a:latin typeface="Times New Roman" charset="0"/>
              </a:rPr>
              <a:t>年</a:t>
            </a:r>
            <a:r>
              <a:rPr lang="en-US" altLang="ja-JP" sz="1600" b="1" dirty="0" smtClean="0">
                <a:latin typeface="Times New Roman" charset="0"/>
              </a:rPr>
              <a:t>   </a:t>
            </a:r>
            <a:r>
              <a:rPr lang="en-US" altLang="ja-JP" sz="1400" b="1" dirty="0" smtClean="0">
                <a:latin typeface="Times New Roman" charset="0"/>
              </a:rPr>
              <a:t> </a:t>
            </a:r>
            <a:r>
              <a:rPr lang="en-US" altLang="ja-JP" sz="1600" b="1" dirty="0">
                <a:latin typeface="Times New Roman" charset="0"/>
              </a:rPr>
              <a:t>11</a:t>
            </a:r>
            <a:r>
              <a:rPr lang="ja-JP" altLang="en-US" sz="1400" b="1" dirty="0" smtClean="0">
                <a:latin typeface="Times New Roman" charset="0"/>
              </a:rPr>
              <a:t>月</a:t>
            </a:r>
            <a:r>
              <a:rPr lang="en-US" altLang="ja-JP" sz="1600" b="1" dirty="0" smtClean="0">
                <a:latin typeface="Times New Roman" charset="0"/>
              </a:rPr>
              <a:t>  10</a:t>
            </a:r>
            <a:r>
              <a:rPr lang="ja-JP" altLang="en-US" sz="1400" b="1" dirty="0" smtClean="0">
                <a:latin typeface="Times New Roman" charset="0"/>
              </a:rPr>
              <a:t>日</a:t>
            </a:r>
            <a:r>
              <a:rPr lang="ja-JP" altLang="en-US" sz="1400" b="1" dirty="0">
                <a:latin typeface="Times New Roman" charset="0"/>
              </a:rPr>
              <a:t>（</a:t>
            </a:r>
            <a:r>
              <a:rPr lang="en-US" altLang="ja-JP" sz="1400" b="1" dirty="0">
                <a:latin typeface="Times New Roman" charset="0"/>
              </a:rPr>
              <a:t> </a:t>
            </a:r>
            <a:r>
              <a:rPr lang="ja-JP" altLang="en-US" sz="1400" b="1" dirty="0">
                <a:latin typeface="Times New Roman" charset="0"/>
              </a:rPr>
              <a:t>月</a:t>
            </a:r>
            <a:r>
              <a:rPr lang="ja-JP" altLang="en-US" sz="1400" b="1" dirty="0" smtClean="0">
                <a:latin typeface="Times New Roman" charset="0"/>
              </a:rPr>
              <a:t>）</a:t>
            </a:r>
            <a:endParaRPr lang="en-US" altLang="ja-JP" sz="1400" b="1" dirty="0" smtClean="0">
              <a:latin typeface="Times New Roman" charset="0"/>
            </a:endParaRPr>
          </a:p>
          <a:p>
            <a:pPr>
              <a:defRPr/>
            </a:pPr>
            <a:r>
              <a:rPr lang="ja-JP" altLang="en-US" sz="1400" b="1" dirty="0" smtClean="0">
                <a:latin typeface="Times New Roman" charset="0"/>
              </a:rPr>
              <a:t>平成　</a:t>
            </a:r>
            <a:r>
              <a:rPr lang="en-US" altLang="ja-JP" sz="1400" b="1" dirty="0" smtClean="0">
                <a:latin typeface="Times New Roman" charset="0"/>
              </a:rPr>
              <a:t>30</a:t>
            </a:r>
            <a:r>
              <a:rPr lang="ja-JP" altLang="en-US" sz="1400" b="1" dirty="0" smtClean="0">
                <a:latin typeface="Times New Roman" charset="0"/>
              </a:rPr>
              <a:t>年　　　</a:t>
            </a:r>
            <a:r>
              <a:rPr lang="en-US" altLang="ja-JP" sz="1400" b="1" dirty="0" smtClean="0">
                <a:latin typeface="Times New Roman" charset="0"/>
              </a:rPr>
              <a:t>2</a:t>
            </a:r>
            <a:r>
              <a:rPr lang="ja-JP" altLang="en-US" sz="1400" b="1" dirty="0" smtClean="0">
                <a:latin typeface="Times New Roman" charset="0"/>
              </a:rPr>
              <a:t>月</a:t>
            </a:r>
            <a:r>
              <a:rPr lang="ja-JP" altLang="en-US" sz="1400" b="1" dirty="0">
                <a:latin typeface="Times New Roman" charset="0"/>
              </a:rPr>
              <a:t>　</a:t>
            </a:r>
            <a:r>
              <a:rPr lang="en-US" altLang="ja-JP" sz="1400" b="1" dirty="0" smtClean="0">
                <a:latin typeface="Times New Roman" charset="0"/>
              </a:rPr>
              <a:t>26</a:t>
            </a:r>
            <a:r>
              <a:rPr lang="ja-JP" altLang="en-US" sz="1400" b="1" dirty="0" smtClean="0">
                <a:latin typeface="Times New Roman" charset="0"/>
              </a:rPr>
              <a:t>日（月）</a:t>
            </a:r>
            <a:endParaRPr lang="ja-JP" altLang="en-US" sz="1400" b="1" dirty="0">
              <a:latin typeface="Times New Roman" charset="0"/>
            </a:endParaRPr>
          </a:p>
          <a:p>
            <a:pPr>
              <a:lnSpc>
                <a:spcPct val="85000"/>
              </a:lnSpc>
              <a:defRPr/>
            </a:pPr>
            <a:r>
              <a:rPr lang="en-US" altLang="ja-JP" sz="1200" dirty="0">
                <a:latin typeface="+mj-ea"/>
                <a:ea typeface="+mj-ea"/>
              </a:rPr>
              <a:t>  </a:t>
            </a:r>
            <a:r>
              <a:rPr lang="en-US" altLang="ja-JP" sz="1200" b="1" dirty="0" smtClean="0">
                <a:latin typeface="+mj-ea"/>
                <a:ea typeface="+mj-ea"/>
              </a:rPr>
              <a:t>13 </a:t>
            </a:r>
            <a:r>
              <a:rPr lang="ja-JP" altLang="en-US" sz="1200" b="1" dirty="0">
                <a:latin typeface="+mj-ea"/>
                <a:ea typeface="+mj-ea"/>
              </a:rPr>
              <a:t>：</a:t>
            </a:r>
            <a:r>
              <a:rPr lang="en-US" altLang="ja-JP" sz="1200" b="1" dirty="0">
                <a:latin typeface="+mj-ea"/>
                <a:ea typeface="+mj-ea"/>
              </a:rPr>
              <a:t> </a:t>
            </a:r>
            <a:r>
              <a:rPr lang="en-US" altLang="ja-JP" sz="1200" b="1" dirty="0" smtClean="0">
                <a:latin typeface="+mj-ea"/>
                <a:ea typeface="+mj-ea"/>
              </a:rPr>
              <a:t>30 </a:t>
            </a:r>
            <a:r>
              <a:rPr lang="ja-JP" altLang="en-US" sz="1200" b="1" dirty="0">
                <a:latin typeface="+mj-ea"/>
                <a:ea typeface="+mj-ea"/>
              </a:rPr>
              <a:t>　</a:t>
            </a:r>
            <a:r>
              <a:rPr lang="ja-JP" altLang="en-US" sz="1200" b="1" dirty="0" smtClean="0">
                <a:latin typeface="+mj-ea"/>
                <a:ea typeface="+mj-ea"/>
              </a:rPr>
              <a:t>～</a:t>
            </a:r>
            <a:r>
              <a:rPr lang="en-US" altLang="ja-JP" sz="1200" b="1" dirty="0">
                <a:latin typeface="+mj-ea"/>
                <a:ea typeface="+mj-ea"/>
              </a:rPr>
              <a:t>16</a:t>
            </a:r>
            <a:r>
              <a:rPr lang="en-US" altLang="ja-JP" sz="1200" b="1" dirty="0" smtClean="0">
                <a:latin typeface="+mj-ea"/>
                <a:ea typeface="+mj-ea"/>
              </a:rPr>
              <a:t>  </a:t>
            </a:r>
            <a:r>
              <a:rPr lang="ja-JP" altLang="en-US" sz="1200" b="1" dirty="0">
                <a:latin typeface="+mj-ea"/>
                <a:ea typeface="+mj-ea"/>
              </a:rPr>
              <a:t>：</a:t>
            </a:r>
            <a:r>
              <a:rPr lang="en-US" altLang="ja-JP" sz="1200" b="1" dirty="0">
                <a:latin typeface="+mj-ea"/>
                <a:ea typeface="+mj-ea"/>
              </a:rPr>
              <a:t> </a:t>
            </a:r>
            <a:r>
              <a:rPr lang="en-US" altLang="ja-JP" sz="1200" b="1" dirty="0" smtClean="0">
                <a:latin typeface="+mj-ea"/>
                <a:ea typeface="+mj-ea"/>
              </a:rPr>
              <a:t>30</a:t>
            </a:r>
            <a:r>
              <a:rPr lang="ja-JP" altLang="en-US" sz="1200" b="1" dirty="0">
                <a:latin typeface="+mj-ea"/>
                <a:ea typeface="+mj-ea"/>
              </a:rPr>
              <a:t>　（受付 </a:t>
            </a:r>
            <a:r>
              <a:rPr lang="en-US" altLang="ja-JP" sz="1200" b="1" dirty="0">
                <a:latin typeface="+mj-ea"/>
                <a:ea typeface="+mj-ea"/>
              </a:rPr>
              <a:t> </a:t>
            </a:r>
            <a:r>
              <a:rPr lang="en-US" altLang="ja-JP" sz="1200" b="1" dirty="0" smtClean="0">
                <a:latin typeface="+mj-ea"/>
                <a:ea typeface="+mj-ea"/>
              </a:rPr>
              <a:t>13 </a:t>
            </a:r>
            <a:r>
              <a:rPr lang="ja-JP" altLang="en-US" sz="1200" b="1" dirty="0" smtClean="0">
                <a:latin typeface="+mj-ea"/>
                <a:ea typeface="+mj-ea"/>
              </a:rPr>
              <a:t>：</a:t>
            </a:r>
            <a:r>
              <a:rPr lang="en-US" altLang="ja-JP" sz="1200" b="1" dirty="0">
                <a:latin typeface="+mj-ea"/>
                <a:ea typeface="+mj-ea"/>
              </a:rPr>
              <a:t>00</a:t>
            </a:r>
            <a:r>
              <a:rPr lang="en-US" altLang="ja-JP" sz="1200" b="1" dirty="0" smtClean="0">
                <a:latin typeface="+mj-ea"/>
                <a:ea typeface="+mj-ea"/>
              </a:rPr>
              <a:t> </a:t>
            </a:r>
            <a:r>
              <a:rPr lang="en-US" altLang="ja-JP" sz="1200" b="1" dirty="0">
                <a:latin typeface="+mj-ea"/>
                <a:ea typeface="+mj-ea"/>
              </a:rPr>
              <a:t>〜</a:t>
            </a:r>
            <a:r>
              <a:rPr lang="ja-JP" altLang="en-US" sz="1200" b="1" dirty="0">
                <a:latin typeface="+mj-ea"/>
                <a:ea typeface="+mj-ea"/>
              </a:rPr>
              <a:t>）</a:t>
            </a:r>
          </a:p>
        </p:txBody>
      </p:sp>
      <p:sp>
        <p:nvSpPr>
          <p:cNvPr id="1072" name="Rectangle 917"/>
          <p:cNvSpPr>
            <a:spLocks noChangeArrowheads="1"/>
          </p:cNvSpPr>
          <p:nvPr/>
        </p:nvSpPr>
        <p:spPr bwMode="auto">
          <a:xfrm>
            <a:off x="4019054" y="4276574"/>
            <a:ext cx="762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algn="ctr" eaLnBrk="1" hangingPunct="1"/>
            <a:r>
              <a:rPr lang="en-US" altLang="ja-JP" sz="1100" b="1" dirty="0"/>
              <a:t>  </a:t>
            </a:r>
            <a:r>
              <a:rPr lang="ja-JP" altLang="en-US" sz="1100" b="1" dirty="0"/>
              <a:t>日　時</a:t>
            </a:r>
          </a:p>
        </p:txBody>
      </p:sp>
      <p:sp>
        <p:nvSpPr>
          <p:cNvPr id="3002" name="AutoShape 954"/>
          <p:cNvSpPr>
            <a:spLocks noChangeArrowheads="1"/>
          </p:cNvSpPr>
          <p:nvPr/>
        </p:nvSpPr>
        <p:spPr bwMode="auto">
          <a:xfrm>
            <a:off x="113709" y="225279"/>
            <a:ext cx="6563613" cy="1105980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endParaRPr lang="ja-JP" altLang="en-U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075" name="Rectangle 963"/>
          <p:cNvSpPr>
            <a:spLocks noChangeArrowheads="1"/>
          </p:cNvSpPr>
          <p:nvPr/>
        </p:nvSpPr>
        <p:spPr bwMode="auto">
          <a:xfrm>
            <a:off x="0" y="5367338"/>
            <a:ext cx="6858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76" name="Text Box 988"/>
          <p:cNvSpPr txBox="1">
            <a:spLocks noChangeArrowheads="1"/>
          </p:cNvSpPr>
          <p:nvPr/>
        </p:nvSpPr>
        <p:spPr bwMode="auto">
          <a:xfrm>
            <a:off x="89693" y="458282"/>
            <a:ext cx="6470650" cy="1169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 sz="2000" dirty="0" smtClean="0">
                <a:solidFill>
                  <a:srgbClr val="000000"/>
                </a:solidFill>
                <a:latin typeface="HGP創英角ｺﾞｼｯｸUB" pitchFamily="50" charset="-128"/>
                <a:ea typeface="HGP創英角ｺﾞｼｯｸUB" pitchFamily="50" charset="-128"/>
              </a:rPr>
              <a:t>『</a:t>
            </a:r>
            <a:r>
              <a:rPr lang="ja-JP" altLang="en-US" sz="2000" dirty="0">
                <a:solidFill>
                  <a:srgbClr val="000000"/>
                </a:solidFill>
                <a:latin typeface="HGP創英角ｺﾞｼｯｸUB" pitchFamily="50" charset="-128"/>
                <a:ea typeface="HGP創英角ｺﾞｼｯｸUB" pitchFamily="50" charset="-128"/>
              </a:rPr>
              <a:t>新しい</a:t>
            </a:r>
            <a:r>
              <a:rPr lang="ja-JP" altLang="en-US" sz="2000" dirty="0" smtClean="0">
                <a:solidFill>
                  <a:srgbClr val="000000"/>
                </a:solidFill>
                <a:latin typeface="HGP創英角ｺﾞｼｯｸUB" pitchFamily="50" charset="-128"/>
                <a:ea typeface="HGP創英角ｺﾞｼｯｸUB" pitchFamily="50" charset="-128"/>
              </a:rPr>
              <a:t>介護</a:t>
            </a:r>
            <a:r>
              <a:rPr lang="ja-JP" altLang="en-US" sz="2000" dirty="0" smtClean="0">
                <a:solidFill>
                  <a:srgbClr val="000000"/>
                </a:solidFill>
                <a:latin typeface="HGP創英角ｺﾞｼｯｸUB" pitchFamily="50" charset="-128"/>
                <a:ea typeface="HGP創英角ｺﾞｼｯｸUB" pitchFamily="50" charset="-128"/>
              </a:rPr>
              <a:t>保険法</a:t>
            </a:r>
            <a:r>
              <a:rPr lang="ja-JP" altLang="en-US" sz="2000" dirty="0" smtClean="0">
                <a:solidFill>
                  <a:srgbClr val="000000"/>
                </a:solidFill>
                <a:latin typeface="HGP創英角ｺﾞｼｯｸUB" pitchFamily="50" charset="-128"/>
                <a:ea typeface="HGP創英角ｺﾞｼｯｸUB" pitchFamily="50" charset="-128"/>
              </a:rPr>
              <a:t>改正</a:t>
            </a:r>
            <a:r>
              <a:rPr lang="ja-JP" altLang="en-US" sz="2000" dirty="0" smtClean="0">
                <a:solidFill>
                  <a:srgbClr val="000000"/>
                </a:solidFill>
                <a:latin typeface="HGP創英角ｺﾞｼｯｸUB" pitchFamily="50" charset="-128"/>
                <a:ea typeface="HGP創英角ｺﾞｼｯｸUB" pitchFamily="50" charset="-128"/>
              </a:rPr>
              <a:t>のすべて</a:t>
            </a:r>
            <a:r>
              <a:rPr lang="ja-JP" altLang="en-US" sz="2000" dirty="0" smtClean="0">
                <a:solidFill>
                  <a:srgbClr val="000000"/>
                </a:solidFill>
                <a:latin typeface="HGP創英角ｺﾞｼｯｸUB" pitchFamily="50" charset="-128"/>
                <a:ea typeface="HGP創英角ｺﾞｼｯｸUB" pitchFamily="50" charset="-128"/>
              </a:rPr>
              <a:t>と</a:t>
            </a:r>
            <a:r>
              <a:rPr lang="ja-JP" altLang="en-US" sz="2000" dirty="0" smtClean="0">
                <a:solidFill>
                  <a:srgbClr val="000000"/>
                </a:solidFill>
                <a:latin typeface="HGP創英角ｺﾞｼｯｸUB" pitchFamily="50" charset="-128"/>
                <a:ea typeface="HGP創英角ｺﾞｼｯｸUB" pitchFamily="50" charset="-128"/>
              </a:rPr>
              <a:t>介護報酬改定の行方</a:t>
            </a:r>
            <a:r>
              <a:rPr lang="en-US" altLang="ja-JP" sz="2000" dirty="0">
                <a:solidFill>
                  <a:srgbClr val="000000"/>
                </a:solidFill>
                <a:latin typeface="HGP創英角ｺﾞｼｯｸUB" pitchFamily="50" charset="-128"/>
                <a:ea typeface="HGP創英角ｺﾞｼｯｸUB" pitchFamily="50" charset="-128"/>
              </a:rPr>
              <a:t/>
            </a:r>
            <a:br>
              <a:rPr lang="en-US" altLang="ja-JP" sz="2000" dirty="0">
                <a:solidFill>
                  <a:srgbClr val="000000"/>
                </a:solidFill>
                <a:latin typeface="HGP創英角ｺﾞｼｯｸUB" pitchFamily="50" charset="-128"/>
                <a:ea typeface="HGP創英角ｺﾞｼｯｸUB" pitchFamily="50" charset="-128"/>
              </a:rPr>
            </a:br>
            <a:r>
              <a:rPr lang="ja-JP" altLang="en-US" sz="2000" dirty="0">
                <a:solidFill>
                  <a:srgbClr val="000000"/>
                </a:solidFill>
                <a:latin typeface="HGP創英角ｺﾞｼｯｸUB" pitchFamily="50" charset="-128"/>
                <a:ea typeface="HGP創英角ｺﾞｼｯｸUB" pitchFamily="50" charset="-128"/>
              </a:rPr>
              <a:t>　</a:t>
            </a:r>
            <a:r>
              <a:rPr lang="ja-JP" altLang="en-US" sz="1800" dirty="0">
                <a:solidFill>
                  <a:srgbClr val="000000"/>
                </a:solidFill>
                <a:latin typeface="HG丸ｺﾞｼｯｸM-PRO" pitchFamily="50" charset="-128"/>
                <a:ea typeface="HG丸ｺﾞｼｯｸM-PRO" pitchFamily="50" charset="-128"/>
              </a:rPr>
              <a:t>これでＯＫ！大激変の平成</a:t>
            </a:r>
            <a:r>
              <a:rPr lang="en-US" altLang="ja-JP" sz="1800" dirty="0">
                <a:solidFill>
                  <a:srgbClr val="000000"/>
                </a:solidFill>
                <a:latin typeface="HG丸ｺﾞｼｯｸM-PRO" pitchFamily="50" charset="-128"/>
                <a:ea typeface="HG丸ｺﾞｼｯｸM-PRO" pitchFamily="50" charset="-128"/>
              </a:rPr>
              <a:t>30</a:t>
            </a:r>
            <a:r>
              <a:rPr lang="ja-JP" altLang="en-US" sz="1800" dirty="0">
                <a:solidFill>
                  <a:srgbClr val="000000"/>
                </a:solidFill>
                <a:latin typeface="HG丸ｺﾞｼｯｸM-PRO" pitchFamily="50" charset="-128"/>
                <a:ea typeface="HG丸ｺﾞｼｯｸM-PRO" pitchFamily="50" charset="-128"/>
              </a:rPr>
              <a:t>年度への事前準備と対策</a:t>
            </a:r>
            <a:r>
              <a:rPr lang="en-US" altLang="ja-JP" sz="2000" dirty="0" smtClean="0">
                <a:solidFill>
                  <a:srgbClr val="000000"/>
                </a:solidFill>
                <a:latin typeface="HGP創英角ｺﾞｼｯｸUB" pitchFamily="50" charset="-128"/>
                <a:ea typeface="HGP創英角ｺﾞｼｯｸUB" pitchFamily="50" charset="-128"/>
              </a:rPr>
              <a:t>』</a:t>
            </a:r>
            <a:endParaRPr lang="ja-JP" altLang="en-US" sz="2000" dirty="0">
              <a:solidFill>
                <a:srgbClr val="000000"/>
              </a:solidFill>
              <a:latin typeface="HGP創英角ｺﾞｼｯｸUB" pitchFamily="50" charset="-128"/>
              <a:ea typeface="HGP創英角ｺﾞｼｯｸUB" pitchFamily="50" charset="-128"/>
            </a:endParaRPr>
          </a:p>
          <a:p>
            <a:pPr eaLnBrk="1" hangingPunct="1">
              <a:spcBef>
                <a:spcPct val="50000"/>
              </a:spcBef>
            </a:pPr>
            <a:endParaRPr lang="ja-JP" altLang="en-US" sz="2000" dirty="0">
              <a:solidFill>
                <a:srgbClr val="000000"/>
              </a:solidFill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4149" name="テキスト ボックス 59"/>
          <p:cNvSpPr txBox="1">
            <a:spLocks noChangeArrowheads="1"/>
          </p:cNvSpPr>
          <p:nvPr/>
        </p:nvSpPr>
        <p:spPr bwMode="auto">
          <a:xfrm>
            <a:off x="127761" y="1331259"/>
            <a:ext cx="6573341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ja-JP" altLang="en-US" sz="1200" dirty="0">
                <a:latin typeface="ＭＳ 明朝" pitchFamily="17" charset="-128"/>
                <a:ea typeface="ＭＳ 明朝" pitchFamily="17" charset="-128"/>
              </a:rPr>
              <a:t>平成</a:t>
            </a:r>
            <a:r>
              <a:rPr lang="en-US" altLang="ja-JP" sz="1200" dirty="0">
                <a:latin typeface="ＭＳ 明朝" pitchFamily="17" charset="-128"/>
                <a:ea typeface="ＭＳ 明朝" pitchFamily="17" charset="-128"/>
              </a:rPr>
              <a:t>30</a:t>
            </a:r>
            <a:r>
              <a:rPr lang="ja-JP" altLang="en-US" sz="1200" dirty="0" smtClean="0">
                <a:latin typeface="ＭＳ 明朝" pitchFamily="17" charset="-128"/>
                <a:ea typeface="ＭＳ 明朝" pitchFamily="17" charset="-128"/>
              </a:rPr>
              <a:t>年は</a:t>
            </a:r>
            <a:r>
              <a:rPr lang="ja-JP" altLang="en-US" sz="1200" dirty="0" smtClean="0">
                <a:latin typeface="ＭＳ 明朝" pitchFamily="17" charset="-128"/>
                <a:ea typeface="ＭＳ 明朝" pitchFamily="17" charset="-128"/>
              </a:rPr>
              <a:t>介護保険法</a:t>
            </a:r>
            <a:r>
              <a:rPr lang="ja-JP" altLang="en-US" sz="1200" dirty="0" smtClean="0">
                <a:latin typeface="ＭＳ 明朝" pitchFamily="17" charset="-128"/>
                <a:ea typeface="ＭＳ 明朝" pitchFamily="17" charset="-128"/>
              </a:rPr>
              <a:t>改正法</a:t>
            </a:r>
            <a:r>
              <a:rPr lang="ja-JP" altLang="en-US" sz="1200" dirty="0">
                <a:latin typeface="ＭＳ 明朝" pitchFamily="17" charset="-128"/>
                <a:ea typeface="ＭＳ 明朝" pitchFamily="17" charset="-128"/>
              </a:rPr>
              <a:t>が</a:t>
            </a:r>
            <a:r>
              <a:rPr lang="en-US" altLang="ja-JP" sz="1200" dirty="0">
                <a:latin typeface="ＭＳ 明朝" pitchFamily="17" charset="-128"/>
                <a:ea typeface="ＭＳ 明朝" pitchFamily="17" charset="-128"/>
              </a:rPr>
              <a:t>5</a:t>
            </a:r>
            <a:r>
              <a:rPr lang="ja-JP" altLang="en-US" sz="1200" dirty="0">
                <a:latin typeface="ＭＳ 明朝" pitchFamily="17" charset="-128"/>
                <a:ea typeface="ＭＳ 明朝" pitchFamily="17" charset="-128"/>
              </a:rPr>
              <a:t>月</a:t>
            </a:r>
            <a:r>
              <a:rPr lang="en-US" altLang="ja-JP" sz="1200" dirty="0">
                <a:latin typeface="ＭＳ 明朝" pitchFamily="17" charset="-128"/>
                <a:ea typeface="ＭＳ 明朝" pitchFamily="17" charset="-128"/>
              </a:rPr>
              <a:t>26</a:t>
            </a:r>
            <a:r>
              <a:rPr lang="ja-JP" altLang="en-US" sz="1200" dirty="0">
                <a:latin typeface="ＭＳ 明朝" pitchFamily="17" charset="-128"/>
                <a:ea typeface="ＭＳ 明朝" pitchFamily="17" charset="-128"/>
              </a:rPr>
              <a:t>日に国会で成立しました。その省令・通知・Ｑ＆Ａも発出。今後は、介護報酬改定に焦点が移ります。</a:t>
            </a:r>
            <a:r>
              <a:rPr lang="en-US" altLang="ja-JP" sz="1200" dirty="0">
                <a:latin typeface="ＭＳ 明朝" pitchFamily="17" charset="-128"/>
                <a:ea typeface="ＭＳ 明朝" pitchFamily="17" charset="-128"/>
              </a:rPr>
              <a:t>7</a:t>
            </a:r>
            <a:r>
              <a:rPr lang="ja-JP" altLang="en-US" sz="1200" dirty="0">
                <a:latin typeface="ＭＳ 明朝" pitchFamily="17" charset="-128"/>
                <a:ea typeface="ＭＳ 明朝" pitchFamily="17" charset="-128"/>
              </a:rPr>
              <a:t>月までに全サービスの介護報酬の論点が示されました。人員基準、設備基準の変更も行われます。最新</a:t>
            </a:r>
            <a:r>
              <a:rPr lang="ja-JP" altLang="en-US" sz="1200" dirty="0">
                <a:latin typeface="ＭＳ 明朝" pitchFamily="17" charset="-128"/>
                <a:ea typeface="ＭＳ 明朝" pitchFamily="17" charset="-128"/>
              </a:rPr>
              <a:t>の動向を網羅する本講座は、介護事業の経営者、管理者、職員に必聴</a:t>
            </a:r>
            <a:r>
              <a:rPr lang="ja-JP" altLang="en-US" sz="1200" dirty="0" smtClean="0">
                <a:latin typeface="ＭＳ 明朝" pitchFamily="17" charset="-128"/>
                <a:ea typeface="ＭＳ 明朝" pitchFamily="17" charset="-128"/>
              </a:rPr>
              <a:t>です。</a:t>
            </a:r>
            <a:endParaRPr lang="en-US" altLang="ja-JP" sz="1200" dirty="0" smtClean="0">
              <a:latin typeface="+mj-ea"/>
            </a:endParaRPr>
          </a:p>
        </p:txBody>
      </p:sp>
      <p:sp>
        <p:nvSpPr>
          <p:cNvPr id="1079" name="正方形/長方形 79"/>
          <p:cNvSpPr>
            <a:spLocks noChangeArrowheads="1"/>
          </p:cNvSpPr>
          <p:nvPr/>
        </p:nvSpPr>
        <p:spPr bwMode="auto">
          <a:xfrm>
            <a:off x="103980" y="2140241"/>
            <a:ext cx="6573342" cy="2084954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151" name="テキスト ボックス 75"/>
          <p:cNvSpPr txBox="1">
            <a:spLocks noChangeArrowheads="1"/>
          </p:cNvSpPr>
          <p:nvPr/>
        </p:nvSpPr>
        <p:spPr bwMode="auto">
          <a:xfrm>
            <a:off x="113709" y="2655535"/>
            <a:ext cx="3156744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ja-JP" altLang="en-US" sz="1200" dirty="0">
                <a:latin typeface="+mn-ea"/>
              </a:rPr>
              <a:t>・地域密着型デイ</a:t>
            </a:r>
            <a:r>
              <a:rPr lang="ja-JP" altLang="en-US" sz="1200" dirty="0" smtClean="0">
                <a:latin typeface="+mn-ea"/>
              </a:rPr>
              <a:t>は</a:t>
            </a:r>
            <a:r>
              <a:rPr lang="ja-JP" altLang="en-US" sz="1200" dirty="0">
                <a:latin typeface="+mn-ea"/>
              </a:rPr>
              <a:t>総量規制で許認可</a:t>
            </a:r>
            <a:r>
              <a:rPr lang="ja-JP" altLang="en-US" sz="1200" dirty="0" smtClean="0">
                <a:latin typeface="+mn-ea"/>
              </a:rPr>
              <a:t>制限</a:t>
            </a:r>
            <a:endParaRPr lang="en-US" altLang="ja-JP" sz="1200" dirty="0">
              <a:latin typeface="+mn-ea"/>
            </a:endParaRPr>
          </a:p>
          <a:p>
            <a:pPr eaLnBrk="1" hangingPunct="1">
              <a:defRPr/>
            </a:pPr>
            <a:r>
              <a:rPr lang="ja-JP" altLang="en-US" sz="1200" dirty="0">
                <a:latin typeface="+mn-ea"/>
              </a:rPr>
              <a:t>・高所得者は自己負担</a:t>
            </a:r>
            <a:r>
              <a:rPr lang="en-US" altLang="ja-JP" sz="1200" dirty="0">
                <a:latin typeface="+mn-ea"/>
              </a:rPr>
              <a:t>3</a:t>
            </a:r>
            <a:r>
              <a:rPr lang="ja-JP" altLang="en-US" sz="1200" dirty="0" smtClean="0">
                <a:latin typeface="+mn-ea"/>
              </a:rPr>
              <a:t>割とその意味</a:t>
            </a:r>
            <a:endParaRPr lang="en-US" altLang="ja-JP" sz="1200" dirty="0">
              <a:latin typeface="+mn-ea"/>
            </a:endParaRPr>
          </a:p>
          <a:p>
            <a:pPr eaLnBrk="1" hangingPunct="1">
              <a:defRPr/>
            </a:pPr>
            <a:r>
              <a:rPr lang="ja-JP" altLang="en-US" sz="1200" dirty="0">
                <a:latin typeface="+mn-ea"/>
              </a:rPr>
              <a:t>・居宅介護支援の集中</a:t>
            </a:r>
            <a:r>
              <a:rPr lang="ja-JP" altLang="en-US" sz="1200" dirty="0" smtClean="0">
                <a:latin typeface="+mn-ea"/>
              </a:rPr>
              <a:t>減算</a:t>
            </a:r>
            <a:r>
              <a:rPr lang="ja-JP" altLang="en-US" sz="1200" dirty="0" smtClean="0">
                <a:latin typeface="+mn-ea"/>
              </a:rPr>
              <a:t>は廃止か？</a:t>
            </a:r>
            <a:endParaRPr lang="en-US" altLang="ja-JP" sz="1200" dirty="0">
              <a:latin typeface="+mn-ea"/>
            </a:endParaRPr>
          </a:p>
          <a:p>
            <a:pPr eaLnBrk="1" hangingPunct="1">
              <a:defRPr/>
            </a:pPr>
            <a:r>
              <a:rPr lang="ja-JP" altLang="en-US" sz="1200" dirty="0">
                <a:latin typeface="+mn-ea"/>
              </a:rPr>
              <a:t>・訪問介護から生活援助の除外延期でも・・</a:t>
            </a:r>
            <a:endParaRPr lang="en-US" altLang="ja-JP" sz="1200" dirty="0">
              <a:latin typeface="+mn-ea"/>
            </a:endParaRPr>
          </a:p>
          <a:p>
            <a:pPr eaLnBrk="1" hangingPunct="1">
              <a:defRPr/>
            </a:pPr>
            <a:r>
              <a:rPr lang="ja-JP" altLang="en-US" sz="1200" dirty="0" smtClean="0">
                <a:latin typeface="+mn-ea"/>
              </a:rPr>
              <a:t>・どうなった？混合介護、保険外サービス</a:t>
            </a:r>
            <a:endParaRPr lang="en-US" altLang="ja-JP" sz="1200" dirty="0" smtClean="0">
              <a:latin typeface="+mn-ea"/>
            </a:endParaRPr>
          </a:p>
          <a:p>
            <a:pPr eaLnBrk="1" hangingPunct="1">
              <a:defRPr/>
            </a:pPr>
            <a:r>
              <a:rPr lang="ja-JP" altLang="en-US" sz="1200" dirty="0" smtClean="0">
                <a:latin typeface="+mn-ea"/>
              </a:rPr>
              <a:t>・</a:t>
            </a:r>
            <a:r>
              <a:rPr lang="ja-JP" altLang="en-US" sz="1200" dirty="0">
                <a:latin typeface="+mn-ea"/>
              </a:rPr>
              <a:t>財政インセンティヴ導入</a:t>
            </a:r>
            <a:r>
              <a:rPr lang="ja-JP" altLang="en-US" sz="1200" dirty="0" smtClean="0">
                <a:latin typeface="+mn-ea"/>
              </a:rPr>
              <a:t>の意味と衝撃</a:t>
            </a:r>
            <a:endParaRPr lang="en-US" altLang="ja-JP" sz="1200" dirty="0">
              <a:latin typeface="+mn-ea"/>
            </a:endParaRPr>
          </a:p>
          <a:p>
            <a:pPr eaLnBrk="1" hangingPunct="1">
              <a:defRPr/>
            </a:pPr>
            <a:r>
              <a:rPr lang="ja-JP" altLang="en-US" sz="1200" dirty="0">
                <a:latin typeface="+mn-ea"/>
              </a:rPr>
              <a:t>・デイケアも大激変、アウトカム評価</a:t>
            </a:r>
            <a:r>
              <a:rPr lang="ja-JP" altLang="en-US" sz="1200" dirty="0" smtClean="0">
                <a:latin typeface="+mn-ea"/>
              </a:rPr>
              <a:t>導入</a:t>
            </a:r>
            <a:endParaRPr lang="en-US" altLang="ja-JP" sz="1200" dirty="0">
              <a:latin typeface="+mn-ea"/>
            </a:endParaRPr>
          </a:p>
        </p:txBody>
      </p:sp>
      <p:pic>
        <p:nvPicPr>
          <p:cNvPr id="3" name="図 50" descr="kohama2011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200" y="6020548"/>
            <a:ext cx="884238" cy="93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57" name="テキスト ボックス 52"/>
          <p:cNvSpPr txBox="1">
            <a:spLocks noChangeArrowheads="1"/>
          </p:cNvSpPr>
          <p:nvPr/>
        </p:nvSpPr>
        <p:spPr bwMode="auto">
          <a:xfrm>
            <a:off x="86519" y="6096787"/>
            <a:ext cx="3573758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ja-JP" altLang="en-US" sz="1050" b="1" dirty="0" smtClean="0"/>
              <a:t>　　　　　　　　　　　第二部</a:t>
            </a:r>
            <a:endParaRPr lang="en-US" altLang="ja-JP" sz="1050" b="1" dirty="0" smtClean="0"/>
          </a:p>
          <a:p>
            <a:pPr>
              <a:defRPr/>
            </a:pPr>
            <a:r>
              <a:rPr lang="ja-JP" altLang="en-US" sz="1050" b="1" dirty="0" smtClean="0"/>
              <a:t>　　　　　　　　　　　講師：小濱　道博（こはま みちひろ）　</a:t>
            </a:r>
            <a:r>
              <a:rPr lang="en-US" altLang="ja-JP" sz="1000" dirty="0" smtClean="0"/>
              <a:t/>
            </a:r>
            <a:br>
              <a:rPr lang="en-US" altLang="ja-JP" sz="1000" dirty="0" smtClean="0"/>
            </a:br>
            <a:r>
              <a:rPr lang="ja-JP" altLang="en-US" sz="1000" dirty="0" smtClean="0"/>
              <a:t>　　　　　　　　　　　　</a:t>
            </a:r>
            <a:r>
              <a:rPr lang="ja-JP" altLang="en-US" sz="900" dirty="0" smtClean="0">
                <a:latin typeface="ＭＳ Ｐ明朝" charset="0"/>
                <a:ea typeface="ＭＳ Ｐ明朝" charset="0"/>
                <a:cs typeface="ＭＳ Ｐ明朝" charset="0"/>
              </a:rPr>
              <a:t>小濱介護経営事務所代表</a:t>
            </a:r>
            <a:r>
              <a:rPr lang="en-US" altLang="ja-JP" sz="900" dirty="0" smtClean="0">
                <a:latin typeface="ＭＳ Ｐ明朝" charset="0"/>
                <a:ea typeface="ＭＳ Ｐ明朝" charset="0"/>
                <a:cs typeface="ＭＳ Ｐ明朝" charset="0"/>
              </a:rPr>
              <a:t/>
            </a:r>
            <a:br>
              <a:rPr lang="en-US" altLang="ja-JP" sz="900" dirty="0" smtClean="0">
                <a:latin typeface="ＭＳ Ｐ明朝" charset="0"/>
                <a:ea typeface="ＭＳ Ｐ明朝" charset="0"/>
                <a:cs typeface="ＭＳ Ｐ明朝" charset="0"/>
              </a:rPr>
            </a:br>
            <a:r>
              <a:rPr lang="ja-JP" altLang="en-US" sz="900" dirty="0" smtClean="0">
                <a:latin typeface="ＭＳ Ｐ明朝" charset="0"/>
                <a:ea typeface="ＭＳ Ｐ明朝" charset="0"/>
                <a:cs typeface="ＭＳ Ｐ明朝" charset="0"/>
              </a:rPr>
              <a:t>　　　　　　　　　　　　　　Ｃ</a:t>
            </a:r>
            <a:r>
              <a:rPr lang="en-US" altLang="ja-JP" sz="900" dirty="0" smtClean="0">
                <a:latin typeface="ＭＳ Ｐ明朝" charset="0"/>
                <a:ea typeface="ＭＳ Ｐ明朝" charset="0"/>
                <a:cs typeface="ＭＳ Ｐ明朝" charset="0"/>
              </a:rPr>
              <a:t>−</a:t>
            </a:r>
            <a:r>
              <a:rPr lang="ja-JP" altLang="en-US" sz="900" dirty="0" smtClean="0">
                <a:latin typeface="ＭＳ Ｐ明朝" charset="0"/>
                <a:ea typeface="ＭＳ Ｐ明朝" charset="0"/>
                <a:cs typeface="ＭＳ Ｐ明朝" charset="0"/>
              </a:rPr>
              <a:t>ＳＲ　社）医療介護経営研究会専務理事　</a:t>
            </a:r>
            <a:endParaRPr lang="en-US" altLang="ja-JP" sz="900" dirty="0" smtClean="0">
              <a:latin typeface="ＭＳ Ｐ明朝" charset="0"/>
              <a:ea typeface="ＭＳ Ｐ明朝" charset="0"/>
              <a:cs typeface="ＭＳ Ｐ明朝" charset="0"/>
            </a:endParaRPr>
          </a:p>
          <a:p>
            <a:pPr>
              <a:defRPr/>
            </a:pPr>
            <a:r>
              <a:rPr lang="ja-JP" altLang="en-US" sz="900" dirty="0" smtClean="0">
                <a:latin typeface="ＭＳ Ｐ明朝" charset="0"/>
                <a:ea typeface="ＭＳ Ｐ明朝" charset="0"/>
                <a:cs typeface="ＭＳ Ｐ明朝" charset="0"/>
              </a:rPr>
              <a:t>　　　　　　　　　　　　　　</a:t>
            </a:r>
            <a:r>
              <a:rPr lang="en-US" altLang="ja-JP" sz="900" dirty="0" smtClean="0">
                <a:latin typeface="ＭＳ Ｐ明朝" charset="0"/>
                <a:ea typeface="ＭＳ Ｐ明朝" charset="0"/>
                <a:cs typeface="ＭＳ Ｐ明朝" charset="0"/>
              </a:rPr>
              <a:t>C-MAS </a:t>
            </a:r>
            <a:r>
              <a:rPr lang="ja-JP" altLang="en-US" sz="900" dirty="0" smtClean="0">
                <a:latin typeface="ＭＳ Ｐ明朝" charset="0"/>
                <a:ea typeface="ＭＳ Ｐ明朝" charset="0"/>
                <a:cs typeface="ＭＳ Ｐ明朝" charset="0"/>
              </a:rPr>
              <a:t>介護事業経営研究会最高顧問、</a:t>
            </a:r>
            <a:endParaRPr lang="en-US" altLang="ja-JP" sz="900" dirty="0" smtClean="0">
              <a:latin typeface="ＭＳ Ｐ明朝" charset="0"/>
              <a:ea typeface="ＭＳ Ｐ明朝" charset="0"/>
              <a:cs typeface="ＭＳ Ｐ明朝" charset="0"/>
            </a:endParaRPr>
          </a:p>
          <a:p>
            <a:pPr>
              <a:defRPr/>
            </a:pPr>
            <a:r>
              <a:rPr lang="ja-JP" altLang="en-US" sz="900" dirty="0" smtClean="0">
                <a:latin typeface="ＭＳ Ｐ明朝" charset="0"/>
                <a:ea typeface="ＭＳ Ｐ明朝" charset="0"/>
                <a:cs typeface="ＭＳ Ｐ明朝" charset="0"/>
              </a:rPr>
              <a:t>　　　　　　　　　　　　　　社）日本介護経営研究協会専務理事ほか</a:t>
            </a:r>
            <a:r>
              <a:rPr lang="en-US" altLang="ja-JP" sz="900" dirty="0" smtClean="0">
                <a:latin typeface="ＭＳ Ｐ明朝" charset="0"/>
                <a:ea typeface="ＭＳ Ｐ明朝" charset="0"/>
                <a:cs typeface="ＭＳ Ｐ明朝" charset="0"/>
              </a:rPr>
              <a:t/>
            </a:r>
            <a:br>
              <a:rPr lang="en-US" altLang="ja-JP" sz="900" dirty="0" smtClean="0">
                <a:latin typeface="ＭＳ Ｐ明朝" charset="0"/>
                <a:ea typeface="ＭＳ Ｐ明朝" charset="0"/>
                <a:cs typeface="ＭＳ Ｐ明朝" charset="0"/>
              </a:rPr>
            </a:br>
            <a:r>
              <a:rPr lang="ja-JP" altLang="en-US" sz="900" dirty="0" smtClean="0">
                <a:latin typeface="+mj-ea"/>
                <a:ea typeface="+mj-ea"/>
              </a:rPr>
              <a:t>介護事業経営セミナーの開催実績は北海道から沖縄まで全国で年間２</a:t>
            </a:r>
            <a:r>
              <a:rPr lang="en-US" altLang="ja-JP" sz="900" dirty="0" smtClean="0">
                <a:latin typeface="+mj-ea"/>
                <a:ea typeface="+mj-ea"/>
              </a:rPr>
              <a:t>5</a:t>
            </a:r>
            <a:r>
              <a:rPr lang="ja-JP" altLang="en-US" sz="900" dirty="0" smtClean="0">
                <a:latin typeface="+mj-ea"/>
                <a:ea typeface="+mj-ea"/>
              </a:rPr>
              <a:t>０件以上。延</a:t>
            </a:r>
            <a:r>
              <a:rPr lang="en-US" altLang="ja-JP" sz="900" dirty="0" smtClean="0">
                <a:latin typeface="+mj-ea"/>
                <a:ea typeface="+mj-ea"/>
              </a:rPr>
              <a:t>20000</a:t>
            </a:r>
            <a:r>
              <a:rPr lang="ja-JP" altLang="en-US" sz="900" dirty="0" smtClean="0">
                <a:latin typeface="+mj-ea"/>
                <a:ea typeface="+mj-ea"/>
              </a:rPr>
              <a:t>人以上の介護業者を動員。全国各地の介護保険課、各協会、社会福祉協議会主催での講師実績も多数。「日経ヘルスケア」「シニアビジネスマーケット」等への連載、寄稿多数。ソリマチ、「会計王１</a:t>
            </a:r>
            <a:r>
              <a:rPr lang="en-US" altLang="ja-JP" sz="900" dirty="0" smtClean="0">
                <a:latin typeface="+mj-ea"/>
                <a:ea typeface="+mj-ea"/>
              </a:rPr>
              <a:t>6</a:t>
            </a:r>
            <a:r>
              <a:rPr lang="ja-JP" altLang="en-US" sz="900" dirty="0" smtClean="0">
                <a:latin typeface="+mj-ea"/>
                <a:ea typeface="+mj-ea"/>
              </a:rPr>
              <a:t>介護事業所スタイル」監修。最新著書は</a:t>
            </a:r>
            <a:r>
              <a:rPr lang="ja-JP" altLang="en-US" sz="900" dirty="0">
                <a:latin typeface="ＭＳ Ｐゴシック" pitchFamily="50" charset="-128"/>
              </a:rPr>
              <a:t>「</a:t>
            </a:r>
            <a:r>
              <a:rPr lang="ja-JP" altLang="en-US" sz="900" dirty="0"/>
              <a:t>これならわかる</a:t>
            </a:r>
            <a:r>
              <a:rPr lang="en-US" altLang="ja-JP" sz="900" dirty="0"/>
              <a:t>〈</a:t>
            </a:r>
            <a:r>
              <a:rPr lang="ja-JP" altLang="en-US" sz="900" dirty="0"/>
              <a:t>スッキリ図解</a:t>
            </a:r>
            <a:r>
              <a:rPr lang="en-US" altLang="ja-JP" sz="900" dirty="0"/>
              <a:t>〉</a:t>
            </a:r>
            <a:r>
              <a:rPr lang="ja-JP" altLang="en-US" sz="900" dirty="0"/>
              <a:t>実地指導</a:t>
            </a:r>
            <a:r>
              <a:rPr lang="ja-JP" altLang="en-US" sz="900" dirty="0">
                <a:latin typeface="ＭＳ Ｐゴシック" pitchFamily="50" charset="-128"/>
              </a:rPr>
              <a:t>」「</a:t>
            </a:r>
            <a:r>
              <a:rPr lang="ja-JP" altLang="en-US" sz="900" dirty="0"/>
              <a:t>介護保険外サービス・障害福祉サービス</a:t>
            </a:r>
            <a:r>
              <a:rPr lang="en-US" altLang="ja-JP" sz="900" dirty="0"/>
              <a:t>/ </a:t>
            </a:r>
            <a:r>
              <a:rPr lang="ja-JP" altLang="en-US" sz="900" dirty="0"/>
              <a:t>混合介護</a:t>
            </a:r>
            <a:r>
              <a:rPr lang="ja-JP" altLang="en-US" sz="900" dirty="0">
                <a:latin typeface="ＭＳ Ｐゴシック" pitchFamily="50" charset="-128"/>
              </a:rPr>
              <a:t>」「よくわかる実地指導の対応マニュアル」「介護福祉経営士基礎編</a:t>
            </a:r>
            <a:r>
              <a:rPr lang="en-US" altLang="ja-JP" sz="900" dirty="0">
                <a:latin typeface="ＭＳ Ｐゴシック" pitchFamily="50" charset="-128"/>
              </a:rPr>
              <a:t>Ⅱ</a:t>
            </a:r>
            <a:r>
              <a:rPr lang="ja-JP" altLang="en-US" sz="900" dirty="0">
                <a:latin typeface="ＭＳ Ｐゴシック" pitchFamily="50" charset="-128"/>
              </a:rPr>
              <a:t>・介護報酬実務」「これならわかる </a:t>
            </a:r>
            <a:r>
              <a:rPr lang="en-US" altLang="ja-JP" sz="900" dirty="0">
                <a:latin typeface="ＭＳ Ｐゴシック" pitchFamily="50" charset="-128"/>
              </a:rPr>
              <a:t>&lt;</a:t>
            </a:r>
            <a:r>
              <a:rPr lang="ja-JP" altLang="en-US" sz="900" dirty="0">
                <a:latin typeface="ＭＳ Ｐゴシック" pitchFamily="50" charset="-128"/>
              </a:rPr>
              <a:t>スッキリ図解</a:t>
            </a:r>
            <a:r>
              <a:rPr lang="en-US" altLang="ja-JP" sz="900" dirty="0">
                <a:latin typeface="ＭＳ Ｐゴシック" pitchFamily="50" charset="-128"/>
              </a:rPr>
              <a:t>&gt; </a:t>
            </a:r>
            <a:r>
              <a:rPr lang="ja-JP" altLang="en-US" sz="900" dirty="0">
                <a:latin typeface="ＭＳ Ｐゴシック" pitchFamily="50" charset="-128"/>
              </a:rPr>
              <a:t>介護ビジネス（共著）」</a:t>
            </a:r>
            <a:r>
              <a:rPr lang="ja-JP" altLang="en-US" sz="900" dirty="0" smtClean="0">
                <a:latin typeface="+mj-ea"/>
                <a:ea typeface="+mj-ea"/>
              </a:rPr>
              <a:t>ほか多数。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243490" y="2612117"/>
            <a:ext cx="351726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ja-JP" altLang="en-US" sz="1200" dirty="0">
                <a:latin typeface="+mn-ea"/>
              </a:rPr>
              <a:t>・福祉用具貸与は上限価格導入</a:t>
            </a:r>
            <a:r>
              <a:rPr lang="ja-JP" altLang="en-US" sz="1200" dirty="0" smtClean="0">
                <a:latin typeface="+mn-ea"/>
              </a:rPr>
              <a:t>へ</a:t>
            </a:r>
            <a:endParaRPr lang="en-US" altLang="ja-JP" sz="1200" dirty="0" smtClean="0">
              <a:latin typeface="+mn-ea"/>
            </a:endParaRPr>
          </a:p>
          <a:p>
            <a:pPr eaLnBrk="1" hangingPunct="1">
              <a:defRPr/>
            </a:pPr>
            <a:r>
              <a:rPr lang="ja-JP" altLang="en-US" sz="1200" dirty="0" smtClean="0">
                <a:latin typeface="+mn-ea"/>
              </a:rPr>
              <a:t>・</a:t>
            </a:r>
            <a:r>
              <a:rPr lang="ja-JP" altLang="en-US" sz="1200" dirty="0">
                <a:latin typeface="+mn-ea"/>
              </a:rPr>
              <a:t>和光市、大分県方式と自立支援マネジメント</a:t>
            </a:r>
            <a:endParaRPr lang="en-US" altLang="ja-JP" sz="1200" dirty="0">
              <a:latin typeface="+mn-ea"/>
            </a:endParaRPr>
          </a:p>
          <a:p>
            <a:pPr eaLnBrk="1" hangingPunct="1">
              <a:defRPr/>
            </a:pPr>
            <a:r>
              <a:rPr lang="ja-JP" altLang="en-US" sz="1200" dirty="0">
                <a:latin typeface="+mn-ea"/>
              </a:rPr>
              <a:t>・お預かり型の通所介護に減算を適用</a:t>
            </a:r>
            <a:r>
              <a:rPr lang="ja-JP" altLang="en-US" sz="1200" dirty="0" smtClean="0">
                <a:latin typeface="+mn-ea"/>
              </a:rPr>
              <a:t>？</a:t>
            </a:r>
            <a:endParaRPr lang="en-US" altLang="ja-JP" sz="1200" dirty="0">
              <a:latin typeface="+mn-ea"/>
            </a:endParaRPr>
          </a:p>
          <a:p>
            <a:pPr eaLnBrk="1" hangingPunct="1">
              <a:defRPr/>
            </a:pPr>
            <a:r>
              <a:rPr lang="ja-JP" altLang="en-US" sz="1200" dirty="0" smtClean="0">
                <a:latin typeface="+mn-ea"/>
              </a:rPr>
              <a:t>・</a:t>
            </a:r>
            <a:r>
              <a:rPr lang="ja-JP" altLang="en-US" sz="1200" dirty="0">
                <a:latin typeface="+mn-ea"/>
              </a:rPr>
              <a:t>障害福祉併設の共生型サービスを創設</a:t>
            </a:r>
            <a:endParaRPr lang="en-US" altLang="ja-JP" sz="1200" dirty="0">
              <a:latin typeface="+mn-ea"/>
            </a:endParaRPr>
          </a:p>
          <a:p>
            <a:pPr eaLnBrk="1" hangingPunct="1">
              <a:defRPr/>
            </a:pPr>
            <a:r>
              <a:rPr lang="ja-JP" altLang="en-US" sz="1200" dirty="0">
                <a:latin typeface="+mn-ea"/>
              </a:rPr>
              <a:t>・介護医療院の新設と療養病床の廃止</a:t>
            </a:r>
            <a:endParaRPr lang="en-US" altLang="ja-JP" sz="1200" dirty="0">
              <a:latin typeface="+mn-ea"/>
            </a:endParaRPr>
          </a:p>
          <a:p>
            <a:pPr eaLnBrk="1" hangingPunct="1">
              <a:defRPr/>
            </a:pPr>
            <a:r>
              <a:rPr lang="ja-JP" altLang="en-US" sz="1200" dirty="0">
                <a:latin typeface="+mn-ea"/>
              </a:rPr>
              <a:t>・訪問介護の生活援助が大幅減額へ</a:t>
            </a:r>
            <a:endParaRPr lang="en-US" altLang="ja-JP" sz="1200" dirty="0">
              <a:latin typeface="+mn-ea"/>
            </a:endParaRPr>
          </a:p>
          <a:p>
            <a:pPr eaLnBrk="1" hangingPunct="1">
              <a:defRPr/>
            </a:pPr>
            <a:r>
              <a:rPr lang="ja-JP" altLang="en-US" sz="1200" dirty="0">
                <a:latin typeface="+mn-ea"/>
              </a:rPr>
              <a:t>・有料老人ホームも業務停止、併設は取消</a:t>
            </a:r>
            <a:endParaRPr lang="en-US" altLang="ja-JP" sz="1200" dirty="0">
              <a:latin typeface="+mn-ea"/>
            </a:endParaRPr>
          </a:p>
          <a:p>
            <a:pPr eaLnBrk="1" hangingPunct="1">
              <a:defRPr/>
            </a:pPr>
            <a:r>
              <a:rPr lang="ja-JP" altLang="en-US" sz="1200" dirty="0">
                <a:latin typeface="+mn-ea"/>
              </a:rPr>
              <a:t>・その他、開催時点での最新情報を満載</a:t>
            </a:r>
            <a:endParaRPr lang="en-US" altLang="ja-JP" sz="1200" dirty="0">
              <a:latin typeface="+mn-ea"/>
            </a:endParaRPr>
          </a:p>
          <a:p>
            <a:endParaRPr kumimoji="1" lang="ja-JP" altLang="en-US" sz="12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54781" y="2090964"/>
            <a:ext cx="63404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b="1" dirty="0" smtClean="0"/>
              <a:t>第一部</a:t>
            </a:r>
            <a:endParaRPr kumimoji="1" lang="en-US" altLang="ja-JP" sz="1200" b="1" dirty="0" smtClean="0"/>
          </a:p>
          <a:p>
            <a:r>
              <a:rPr lang="ja-JP" altLang="en-US" sz="1200" dirty="0" smtClean="0"/>
              <a:t>・助成金情報　　　　　　　　　　　　　　　　　　　　　　・新処遇改善加算について　　　　　　　　　　　　</a:t>
            </a:r>
            <a:endParaRPr lang="en-US" altLang="ja-JP" sz="1200" dirty="0" smtClean="0"/>
          </a:p>
          <a:p>
            <a:r>
              <a:rPr kumimoji="1" lang="ja-JP" altLang="en-US" sz="1200" b="1" dirty="0" smtClean="0"/>
              <a:t>第二部</a:t>
            </a:r>
            <a:endParaRPr kumimoji="1" lang="ja-JP" altLang="en-US" sz="1200" b="1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86519" y="4236244"/>
            <a:ext cx="348265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b="1" dirty="0" smtClean="0"/>
              <a:t>第一部</a:t>
            </a:r>
            <a:endParaRPr kumimoji="1" lang="en-US" altLang="ja-JP" sz="1000" b="1" dirty="0" smtClean="0"/>
          </a:p>
          <a:p>
            <a:r>
              <a:rPr lang="ja-JP" altLang="en-US" sz="1000" b="1" dirty="0" smtClean="0"/>
              <a:t>講師：田中　葉子（たなかようこ）</a:t>
            </a:r>
            <a:endParaRPr lang="en-US" altLang="ja-JP" sz="1000" b="1" dirty="0" smtClean="0"/>
          </a:p>
          <a:p>
            <a:endParaRPr kumimoji="1" lang="ja-JP" altLang="en-US" sz="1000" b="1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86520" y="4561209"/>
            <a:ext cx="227931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 dirty="0" smtClean="0"/>
              <a:t>田中葉子社会保険労務士事務所代表　　</a:t>
            </a:r>
            <a:endParaRPr lang="ja-JP" altLang="en-US" sz="900" dirty="0"/>
          </a:p>
          <a:p>
            <a:r>
              <a:rPr lang="ja-JP" altLang="en-US" sz="900" dirty="0"/>
              <a:t>Ｃ−ＳＲ介護経営研究会会員</a:t>
            </a:r>
          </a:p>
          <a:p>
            <a:r>
              <a:rPr lang="ja-JP" altLang="en-US" sz="900" dirty="0"/>
              <a:t>特別養護老人ホーム等を経営する社会福祉法人に７年半勤務した経験から、介護事業所に精通した社会保険労務士として活躍中。特に離職率の高く、人の集まりにくい事業所を、働き甲斐のある職場に変えることに力を注ぎ、役割期待対応型賃金制度の導入を図る。日本法令「介護事業所の労務管理」を共著。事務所は東京都小平市。</a:t>
            </a:r>
            <a:endParaRPr kumimoji="1" lang="ja-JP" altLang="en-US" sz="900" dirty="0"/>
          </a:p>
        </p:txBody>
      </p:sp>
      <p:pic>
        <p:nvPicPr>
          <p:cNvPr id="1097" name="Picture 73" descr="C:\Users\tanaka\Desktop\プロフィール１\0021_original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3835" y="4398443"/>
            <a:ext cx="962459" cy="14421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テキスト ボックス 9"/>
          <p:cNvSpPr txBox="1"/>
          <p:nvPr/>
        </p:nvSpPr>
        <p:spPr>
          <a:xfrm>
            <a:off x="4088408" y="6960348"/>
            <a:ext cx="24068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ja-JP" altLang="en-US" dirty="0"/>
          </a:p>
        </p:txBody>
      </p:sp>
      <p:pic>
        <p:nvPicPr>
          <p:cNvPr id="1098" name="Picture 7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2300" y="7769782"/>
            <a:ext cx="2097088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正方形/長方形 10"/>
          <p:cNvSpPr/>
          <p:nvPr/>
        </p:nvSpPr>
        <p:spPr bwMode="auto">
          <a:xfrm>
            <a:off x="154781" y="4236244"/>
            <a:ext cx="3505496" cy="402725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4400054" y="7422013"/>
            <a:ext cx="20952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ja-JP" altLang="en-US" dirty="0"/>
          </a:p>
        </p:txBody>
      </p:sp>
      <p:sp>
        <p:nvSpPr>
          <p:cNvPr id="55" name="Text Box 84"/>
          <p:cNvSpPr txBox="1">
            <a:spLocks noChangeArrowheads="1"/>
          </p:cNvSpPr>
          <p:nvPr/>
        </p:nvSpPr>
        <p:spPr bwMode="auto">
          <a:xfrm>
            <a:off x="4394994" y="7523719"/>
            <a:ext cx="2171700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4" tIns="45718" rIns="91434" bIns="45718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 sz="1000" dirty="0">
                <a:latin typeface="HGP創英角ｺﾞｼｯｸUB" pitchFamily="50" charset="-128"/>
                <a:ea typeface="HGP創英角ｺﾞｼｯｸUB" pitchFamily="50" charset="-128"/>
              </a:rPr>
              <a:t>http://www.field-planning.jp/</a:t>
            </a:r>
          </a:p>
        </p:txBody>
      </p:sp>
      <p:sp>
        <p:nvSpPr>
          <p:cNvPr id="13" name="正方形/長方形 12"/>
          <p:cNvSpPr/>
          <p:nvPr/>
        </p:nvSpPr>
        <p:spPr bwMode="auto">
          <a:xfrm>
            <a:off x="4197201" y="7422013"/>
            <a:ext cx="2537427" cy="720501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4146005" y="6937264"/>
            <a:ext cx="982541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b="1" dirty="0" smtClean="0"/>
              <a:t>お申込み</a:t>
            </a:r>
            <a:endParaRPr kumimoji="1" lang="ja-JP" altLang="en-US" sz="1050" b="1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4826808" y="6775682"/>
            <a:ext cx="22846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 </a:t>
            </a:r>
            <a:r>
              <a:rPr lang="ja-JP" altLang="en-US" sz="1000" b="1" dirty="0"/>
              <a:t>　</a:t>
            </a:r>
            <a:r>
              <a:rPr lang="ja-JP" altLang="en-US" sz="1200" b="1" dirty="0"/>
              <a:t>フィールドプランニング</a:t>
            </a:r>
          </a:p>
          <a:p>
            <a:r>
              <a:rPr lang="ja-JP" altLang="en-US" sz="1200" b="1" dirty="0"/>
              <a:t>　　ＨＰよりお申込みください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890169" y="5608085"/>
            <a:ext cx="10096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1" dirty="0"/>
              <a:t> </a:t>
            </a:r>
            <a:r>
              <a:rPr lang="ja-JP" altLang="en-US" sz="1200" b="1" dirty="0"/>
              <a:t>参加費</a:t>
            </a:r>
            <a:endParaRPr kumimoji="1" lang="ja-JP" altLang="en-US" sz="1200" b="1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4545976" y="5189201"/>
            <a:ext cx="22213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b="1" dirty="0"/>
              <a:t>新宿センタービル</a:t>
            </a:r>
            <a:r>
              <a:rPr lang="en-US" altLang="ja-JP" sz="1200" b="1" dirty="0"/>
              <a:t>46F</a:t>
            </a:r>
          </a:p>
          <a:p>
            <a:r>
              <a:rPr lang="ja-JP" altLang="en-US" sz="1200" b="1" dirty="0"/>
              <a:t>セミナールーム</a:t>
            </a:r>
          </a:p>
          <a:p>
            <a:r>
              <a:rPr lang="ja-JP" altLang="en-US" sz="1200" dirty="0"/>
              <a:t>東京都新宿区西新宿</a:t>
            </a:r>
            <a:r>
              <a:rPr lang="en-US" altLang="ja-JP" sz="1200" dirty="0"/>
              <a:t>1-25-1</a:t>
            </a:r>
          </a:p>
        </p:txBody>
      </p:sp>
      <p:sp>
        <p:nvSpPr>
          <p:cNvPr id="17" name="テキスト ボックス 16"/>
          <p:cNvSpPr txBox="1"/>
          <p:nvPr/>
        </p:nvSpPr>
        <p:spPr>
          <a:xfrm rot="19200000">
            <a:off x="3804343" y="4316413"/>
            <a:ext cx="2750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ja-JP" altLang="en-US" dirty="0"/>
          </a:p>
        </p:txBody>
      </p:sp>
      <p:grpSp>
        <p:nvGrpSpPr>
          <p:cNvPr id="52" name="Group 918"/>
          <p:cNvGrpSpPr>
            <a:grpSpLocks/>
          </p:cNvGrpSpPr>
          <p:nvPr/>
        </p:nvGrpSpPr>
        <p:grpSpPr bwMode="auto">
          <a:xfrm>
            <a:off x="3675159" y="4286779"/>
            <a:ext cx="376239" cy="284390"/>
            <a:chOff x="2160" y="2064"/>
            <a:chExt cx="384" cy="288"/>
          </a:xfrm>
        </p:grpSpPr>
        <p:sp>
          <p:nvSpPr>
            <p:cNvPr id="53" name="Rectangle 919"/>
            <p:cNvSpPr>
              <a:spLocks noChangeArrowheads="1"/>
            </p:cNvSpPr>
            <p:nvPr/>
          </p:nvSpPr>
          <p:spPr bwMode="auto">
            <a:xfrm>
              <a:off x="2160" y="2064"/>
              <a:ext cx="38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 anchor="ctr"/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9pPr>
            </a:lstStyle>
            <a:p>
              <a:pPr eaLnBrk="1" hangingPunct="1"/>
              <a:endParaRPr lang="ja-JP" altLang="en-US" sz="1200"/>
            </a:p>
          </p:txBody>
        </p:sp>
        <p:sp>
          <p:nvSpPr>
            <p:cNvPr id="54" name="Rectangle 920"/>
            <p:cNvSpPr>
              <a:spLocks noChangeArrowheads="1"/>
            </p:cNvSpPr>
            <p:nvPr/>
          </p:nvSpPr>
          <p:spPr bwMode="auto">
            <a:xfrm>
              <a:off x="2304" y="2112"/>
              <a:ext cx="90" cy="10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/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9pPr>
            </a:lstStyle>
            <a:p>
              <a:pPr eaLnBrk="1" hangingPunct="1"/>
              <a:endParaRPr lang="ja-JP" altLang="en-US" sz="1200"/>
            </a:p>
          </p:txBody>
        </p:sp>
        <p:sp>
          <p:nvSpPr>
            <p:cNvPr id="56" name="Rectangle 921"/>
            <p:cNvSpPr>
              <a:spLocks noChangeArrowheads="1"/>
            </p:cNvSpPr>
            <p:nvPr/>
          </p:nvSpPr>
          <p:spPr bwMode="auto">
            <a:xfrm>
              <a:off x="2238" y="2160"/>
              <a:ext cx="108" cy="108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/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9pPr>
            </a:lstStyle>
            <a:p>
              <a:pPr eaLnBrk="1" hangingPunct="1"/>
              <a:endParaRPr lang="ja-JP" altLang="en-US" sz="1200"/>
            </a:p>
          </p:txBody>
        </p:sp>
      </p:grpSp>
      <p:sp>
        <p:nvSpPr>
          <p:cNvPr id="20" name="テキスト ボックス 19"/>
          <p:cNvSpPr txBox="1"/>
          <p:nvPr/>
        </p:nvSpPr>
        <p:spPr>
          <a:xfrm>
            <a:off x="4151437" y="8364963"/>
            <a:ext cx="35238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altLang="ja-JP" sz="1600" dirty="0"/>
              <a:t>http://www.ytanaka-sr.jp</a:t>
            </a:r>
            <a:endParaRPr kumimoji="1" lang="ja-JP" altLang="en-US" sz="1600" dirty="0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137346" y="8430191"/>
            <a:ext cx="37249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b="1" dirty="0"/>
              <a:t> </a:t>
            </a:r>
            <a:r>
              <a:rPr lang="en-US" altLang="ja-JP" sz="1400" b="1" dirty="0" smtClean="0"/>
              <a:t>【</a:t>
            </a:r>
            <a:r>
              <a:rPr lang="ja-JP" altLang="en-US" sz="1400" b="1" dirty="0" smtClean="0"/>
              <a:t>運営協力</a:t>
            </a:r>
            <a:r>
              <a:rPr lang="en-US" altLang="ja-JP" sz="1400" b="1" dirty="0" smtClean="0"/>
              <a:t>】</a:t>
            </a:r>
            <a:r>
              <a:rPr lang="ja-JP" altLang="en-US" sz="1400" b="1" dirty="0" smtClean="0"/>
              <a:t>田中葉子社会保険労務士事務所</a:t>
            </a:r>
            <a:endParaRPr kumimoji="1" lang="ja-JP" altLang="en-US" sz="1400" b="1" dirty="0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215653" y="8847872"/>
            <a:ext cx="371246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b="1" dirty="0" smtClean="0"/>
              <a:t>【</a:t>
            </a:r>
            <a:r>
              <a:rPr kumimoji="1" lang="ja-JP" altLang="en-US" sz="1400" b="1" dirty="0" smtClean="0"/>
              <a:t>主催</a:t>
            </a:r>
            <a:r>
              <a:rPr kumimoji="1" lang="en-US" altLang="ja-JP" sz="1400" b="1" dirty="0" smtClean="0"/>
              <a:t>】</a:t>
            </a:r>
            <a:r>
              <a:rPr kumimoji="1" lang="ja-JP" altLang="en-US" sz="1400" b="1" dirty="0" smtClean="0"/>
              <a:t>株式会社フィールドプランニング</a:t>
            </a:r>
            <a:endParaRPr kumimoji="1" lang="ja-JP" altLang="en-US" sz="1400" b="1" dirty="0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3300219" y="8887065"/>
            <a:ext cx="41649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/>
              <a:t>東京都新宿区西新宿</a:t>
            </a:r>
            <a:r>
              <a:rPr lang="en-US" altLang="ja-JP" sz="1200" dirty="0"/>
              <a:t>1-25-1</a:t>
            </a:r>
            <a:r>
              <a:rPr lang="ja-JP" altLang="en-US" sz="1200" dirty="0"/>
              <a:t>　新宿センタービル</a:t>
            </a:r>
            <a:r>
              <a:rPr lang="en-US" altLang="ja-JP" sz="1200" dirty="0"/>
              <a:t>30</a:t>
            </a:r>
            <a:r>
              <a:rPr lang="ja-JP" altLang="en-US" sz="1200" dirty="0"/>
              <a:t>階</a:t>
            </a:r>
            <a:endParaRPr kumimoji="1" lang="ja-JP" altLang="en-US" sz="1200" dirty="0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468112" y="9155649"/>
            <a:ext cx="18977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/>
              <a:t>ＦＡＸ　</a:t>
            </a:r>
            <a:r>
              <a:rPr lang="en-US" altLang="ja-JP" sz="1200" dirty="0"/>
              <a:t>03-3349-8207</a:t>
            </a: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2755465" y="9432648"/>
            <a:ext cx="202558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ja-JP" altLang="en-US" sz="1200" dirty="0"/>
          </a:p>
        </p:txBody>
      </p:sp>
      <p:sp>
        <p:nvSpPr>
          <p:cNvPr id="64" name="Text Box 38"/>
          <p:cNvSpPr txBox="1">
            <a:spLocks noChangeArrowheads="1"/>
          </p:cNvSpPr>
          <p:nvPr/>
        </p:nvSpPr>
        <p:spPr bwMode="auto">
          <a:xfrm rot="10800000" flipV="1">
            <a:off x="2166278" y="9155649"/>
            <a:ext cx="2706687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/>
            <a:r>
              <a:rPr lang="en-US" altLang="ja-JP" sz="900" dirty="0">
                <a:latin typeface="Arial" charset="0"/>
              </a:rPr>
              <a:t>※</a:t>
            </a:r>
            <a:r>
              <a:rPr lang="ja-JP" altLang="en-US" sz="900" dirty="0">
                <a:latin typeface="Arial" charset="0"/>
              </a:rPr>
              <a:t>今後</a:t>
            </a:r>
            <a:r>
              <a:rPr lang="en-US" altLang="ja-JP" sz="900" dirty="0">
                <a:latin typeface="Arial" charset="0"/>
              </a:rPr>
              <a:t>FAX</a:t>
            </a:r>
            <a:r>
              <a:rPr lang="ja-JP" altLang="en-US" sz="900" dirty="0">
                <a:latin typeface="Arial" charset="0"/>
              </a:rPr>
              <a:t>案内ご不要の場合は</a:t>
            </a:r>
            <a:endParaRPr lang="en-US" altLang="ja-JP" sz="900" dirty="0">
              <a:latin typeface="Arial" charset="0"/>
            </a:endParaRPr>
          </a:p>
          <a:p>
            <a:pPr eaLnBrk="1" hangingPunct="1"/>
            <a:r>
              <a:rPr lang="ja-JP" altLang="en-US" sz="900" dirty="0">
                <a:latin typeface="Arial" charset="0"/>
              </a:rPr>
              <a:t>　　本案内に貴社名及び貴社</a:t>
            </a:r>
            <a:r>
              <a:rPr lang="en-US" altLang="ja-JP" sz="900" dirty="0">
                <a:latin typeface="Arial" charset="0"/>
              </a:rPr>
              <a:t>FAX</a:t>
            </a:r>
            <a:r>
              <a:rPr lang="ja-JP" altLang="en-US" sz="900" dirty="0">
                <a:latin typeface="Arial" charset="0"/>
              </a:rPr>
              <a:t>番号を</a:t>
            </a:r>
            <a:endParaRPr lang="en-US" altLang="ja-JP" sz="900" dirty="0">
              <a:latin typeface="Arial" charset="0"/>
            </a:endParaRPr>
          </a:p>
          <a:p>
            <a:pPr eaLnBrk="1" hangingPunct="1"/>
            <a:r>
              <a:rPr lang="ja-JP" altLang="en-US" sz="900" dirty="0">
                <a:latin typeface="Arial" charset="0"/>
              </a:rPr>
              <a:t>　　記入の上、返信</a:t>
            </a:r>
            <a:r>
              <a:rPr lang="en-US" altLang="ja-JP" sz="900" dirty="0">
                <a:latin typeface="Arial" charset="0"/>
              </a:rPr>
              <a:t>FAX</a:t>
            </a:r>
            <a:r>
              <a:rPr lang="ja-JP" altLang="en-US" sz="900" dirty="0">
                <a:latin typeface="Arial" charset="0"/>
              </a:rPr>
              <a:t>願います</a:t>
            </a:r>
            <a:endParaRPr lang="en-US" altLang="ja-JP" sz="900" dirty="0">
              <a:latin typeface="Arial" charset="0"/>
            </a:endParaRPr>
          </a:p>
        </p:txBody>
      </p:sp>
      <p:cxnSp>
        <p:nvCxnSpPr>
          <p:cNvPr id="27" name="直線コネクタ 26"/>
          <p:cNvCxnSpPr/>
          <p:nvPr/>
        </p:nvCxnSpPr>
        <p:spPr bwMode="auto">
          <a:xfrm>
            <a:off x="4410623" y="9166294"/>
            <a:ext cx="2414392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" name="直線コネクタ 28"/>
          <p:cNvCxnSpPr/>
          <p:nvPr/>
        </p:nvCxnSpPr>
        <p:spPr bwMode="auto">
          <a:xfrm>
            <a:off x="4455319" y="9723965"/>
            <a:ext cx="2402681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2" name="テキスト ボックス 31"/>
          <p:cNvSpPr txBox="1"/>
          <p:nvPr/>
        </p:nvSpPr>
        <p:spPr>
          <a:xfrm>
            <a:off x="4287743" y="9247982"/>
            <a:ext cx="15407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/>
              <a:t>貴社名</a:t>
            </a:r>
          </a:p>
          <a:p>
            <a:r>
              <a:rPr lang="en-US" altLang="ja-JP" sz="1200" dirty="0"/>
              <a:t>FAX</a:t>
            </a:r>
            <a:r>
              <a:rPr lang="ja-JP" altLang="en-US" sz="1200" dirty="0"/>
              <a:t>番号</a:t>
            </a: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468112" y="250069"/>
            <a:ext cx="56965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>
                <a:latin typeface="HG丸ｺﾞｼｯｸM-PRO" pitchFamily="50" charset="-128"/>
                <a:ea typeface="HG丸ｺﾞｼｯｸM-PRO" pitchFamily="50" charset="-128"/>
              </a:rPr>
              <a:t>介護保険法</a:t>
            </a:r>
            <a:r>
              <a:rPr lang="ja-JP" altLang="en-US" sz="1400" dirty="0" smtClean="0">
                <a:latin typeface="HG丸ｺﾞｼｯｸM-PRO" pitchFamily="50" charset="-128"/>
                <a:ea typeface="HG丸ｺﾞｼｯｸM-PRO" pitchFamily="50" charset="-128"/>
              </a:rPr>
              <a:t>改正</a:t>
            </a:r>
            <a:r>
              <a:rPr lang="ja-JP" altLang="en-US" sz="1400" dirty="0" smtClean="0">
                <a:latin typeface="HG丸ｺﾞｼｯｸM-PRO" pitchFamily="50" charset="-128"/>
                <a:ea typeface="HG丸ｺﾞｼｯｸM-PRO" pitchFamily="50" charset="-128"/>
              </a:rPr>
              <a:t>が</a:t>
            </a:r>
            <a:r>
              <a:rPr lang="ja-JP" altLang="en-US" sz="1400" dirty="0">
                <a:latin typeface="HG丸ｺﾞｼｯｸM-PRO" pitchFamily="50" charset="-128"/>
                <a:ea typeface="HG丸ｺﾞｼｯｸM-PRO" pitchFamily="50" charset="-128"/>
              </a:rPr>
              <a:t>成立！省令発出。焦点は介護報酬改定と指定基準に</a:t>
            </a:r>
            <a:endParaRPr lang="ja-JP" altLang="en-US" sz="140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223622" y="1074066"/>
            <a:ext cx="628534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50" dirty="0" smtClean="0">
                <a:latin typeface="ＭＳ 明朝" pitchFamily="17" charset="-128"/>
                <a:ea typeface="ＭＳ 明朝" pitchFamily="17" charset="-128"/>
              </a:rPr>
              <a:t>　　　　　　</a:t>
            </a:r>
            <a:r>
              <a:rPr lang="ja-JP" altLang="en-US" sz="1050" dirty="0">
                <a:latin typeface="ＭＳ 明朝" pitchFamily="17" charset="-128"/>
                <a:ea typeface="ＭＳ 明朝" pitchFamily="17" charset="-128"/>
              </a:rPr>
              <a:t>財政インセンティヴの衝撃！介護報酬も成果制へ移行か？管理者必聴！</a:t>
            </a:r>
          </a:p>
          <a:p>
            <a:endParaRPr lang="en-US" altLang="ja-JP" sz="1050" dirty="0" smtClean="0">
              <a:latin typeface="ＭＳ 明朝" pitchFamily="17" charset="-128"/>
              <a:ea typeface="ＭＳ 明朝" pitchFamily="17" charset="-128"/>
            </a:endParaRPr>
          </a:p>
          <a:p>
            <a:endParaRPr lang="ja-JP" altLang="en-US" sz="1050" dirty="0">
              <a:latin typeface="ＭＳ 明朝" pitchFamily="17" charset="-128"/>
              <a:ea typeface="ＭＳ 明朝" pitchFamily="17" charset="-128"/>
            </a:endParaRPr>
          </a:p>
          <a:p>
            <a:endParaRPr kumimoji="1" lang="ja-JP" altLang="en-US" sz="105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標準デザイン">
  <a:themeElements>
    <a:clrScheme name="標準デザイン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標準デザイン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ＭＳ Ｐゴシック" pitchFamily="50" charset="-128"/>
          </a:defRPr>
        </a:defPPr>
      </a:lst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3342</TotalTime>
  <Words>353</Words>
  <Application>Microsoft Office PowerPoint</Application>
  <PresentationFormat>A4 210 x 297 mm</PresentationFormat>
  <Paragraphs>63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標準デザイン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ita</dc:creator>
  <cp:lastModifiedBy>tanaka</cp:lastModifiedBy>
  <cp:revision>300</cp:revision>
  <cp:lastPrinted>2017-06-21T04:33:58Z</cp:lastPrinted>
  <dcterms:created xsi:type="dcterms:W3CDTF">2004-01-10T10:17:04Z</dcterms:created>
  <dcterms:modified xsi:type="dcterms:W3CDTF">2017-07-28T02:00:47Z</dcterms:modified>
</cp:coreProperties>
</file>